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267" r:id="rId3"/>
    <p:sldId id="268" r:id="rId4"/>
    <p:sldId id="269" r:id="rId5"/>
    <p:sldId id="270" r:id="rId6"/>
    <p:sldId id="271" r:id="rId7"/>
    <p:sldId id="272" r:id="rId8"/>
    <p:sldId id="273" r:id="rId9"/>
    <p:sldId id="274" r:id="rId10"/>
    <p:sldId id="275" r:id="rId11"/>
    <p:sldId id="276" r:id="rId12"/>
    <p:sldId id="277" r:id="rId13"/>
    <p:sldId id="278" r:id="rId14"/>
    <p:sldId id="280" r:id="rId15"/>
    <p:sldId id="281" r:id="rId16"/>
    <p:sldId id="282" r:id="rId17"/>
    <p:sldId id="283" r:id="rId18"/>
    <p:sldId id="284" r:id="rId19"/>
    <p:sldId id="285" r:id="rId20"/>
    <p:sldId id="286" r:id="rId21"/>
    <p:sldId id="287" r:id="rId22"/>
    <p:sldId id="288" r:id="rId23"/>
    <p:sldId id="289" r:id="rId24"/>
    <p:sldId id="290" r:id="rId25"/>
    <p:sldId id="291" r:id="rId26"/>
    <p:sldId id="292" r:id="rId27"/>
    <p:sldId id="293" r:id="rId28"/>
    <p:sldId id="294" r:id="rId29"/>
    <p:sldId id="295" r:id="rId30"/>
    <p:sldId id="296" r:id="rId31"/>
    <p:sldId id="297" r:id="rId32"/>
    <p:sldId id="298" r:id="rId33"/>
    <p:sldId id="299" r:id="rId34"/>
    <p:sldId id="300" r:id="rId35"/>
    <p:sldId id="301" r:id="rId36"/>
    <p:sldId id="302" r:id="rId37"/>
    <p:sldId id="304" r:id="rId38"/>
    <p:sldId id="305" r:id="rId39"/>
    <p:sldId id="303" r:id="rId40"/>
    <p:sldId id="279" r:id="rId41"/>
    <p:sldId id="266" r:id="rId42"/>
    <p:sldId id="257" r:id="rId43"/>
    <p:sldId id="258" r:id="rId44"/>
    <p:sldId id="259" r:id="rId45"/>
    <p:sldId id="260" r:id="rId46"/>
    <p:sldId id="261" r:id="rId47"/>
    <p:sldId id="262" r:id="rId48"/>
    <p:sldId id="263" r:id="rId49"/>
    <p:sldId id="265" r:id="rId50"/>
    <p:sldId id="264"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832" autoAdjust="0"/>
  </p:normalViewPr>
  <p:slideViewPr>
    <p:cSldViewPr snapToGrid="0">
      <p:cViewPr varScale="1">
        <p:scale>
          <a:sx n="53" d="100"/>
          <a:sy n="53" d="100"/>
        </p:scale>
        <p:origin x="1392" y="60"/>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ul Samad" userId="0dec58d7-a82f-4c92-8458-70e336e5d416" providerId="ADAL" clId="{3E85B6F1-C2A9-45EF-9F86-F5511622DEAF}"/>
    <pc:docChg chg="custSel addSld modSld">
      <pc:chgData name="Abdul Samad" userId="0dec58d7-a82f-4c92-8458-70e336e5d416" providerId="ADAL" clId="{3E85B6F1-C2A9-45EF-9F86-F5511622DEAF}" dt="2022-10-13T08:25:10.752" v="242"/>
      <pc:docMkLst>
        <pc:docMk/>
      </pc:docMkLst>
      <pc:sldChg chg="modSp new mod">
        <pc:chgData name="Abdul Samad" userId="0dec58d7-a82f-4c92-8458-70e336e5d416" providerId="ADAL" clId="{3E85B6F1-C2A9-45EF-9F86-F5511622DEAF}" dt="2022-10-13T04:47:08.776" v="9" actId="20577"/>
        <pc:sldMkLst>
          <pc:docMk/>
          <pc:sldMk cId="3471377363" sldId="256"/>
        </pc:sldMkLst>
        <pc:spChg chg="mod">
          <ac:chgData name="Abdul Samad" userId="0dec58d7-a82f-4c92-8458-70e336e5d416" providerId="ADAL" clId="{3E85B6F1-C2A9-45EF-9F86-F5511622DEAF}" dt="2022-10-13T04:47:08.776" v="9" actId="20577"/>
          <ac:spMkLst>
            <pc:docMk/>
            <pc:sldMk cId="3471377363" sldId="256"/>
            <ac:spMk id="2" creationId="{A5B5324A-6581-61B6-624E-3A0812411EBB}"/>
          </ac:spMkLst>
        </pc:spChg>
      </pc:sldChg>
      <pc:sldChg chg="addSp delSp modSp new mod modNotesTx">
        <pc:chgData name="Abdul Samad" userId="0dec58d7-a82f-4c92-8458-70e336e5d416" providerId="ADAL" clId="{3E85B6F1-C2A9-45EF-9F86-F5511622DEAF}" dt="2022-10-13T04:50:00.313" v="44" actId="14100"/>
        <pc:sldMkLst>
          <pc:docMk/>
          <pc:sldMk cId="1682857606" sldId="257"/>
        </pc:sldMkLst>
        <pc:spChg chg="mod">
          <ac:chgData name="Abdul Samad" userId="0dec58d7-a82f-4c92-8458-70e336e5d416" providerId="ADAL" clId="{3E85B6F1-C2A9-45EF-9F86-F5511622DEAF}" dt="2022-10-13T04:47:38.729" v="37" actId="20577"/>
          <ac:spMkLst>
            <pc:docMk/>
            <pc:sldMk cId="1682857606" sldId="257"/>
            <ac:spMk id="2" creationId="{F7584AF6-7CFA-4A84-2E9A-764E38A47AB2}"/>
          </ac:spMkLst>
        </pc:spChg>
        <pc:spChg chg="add del">
          <ac:chgData name="Abdul Samad" userId="0dec58d7-a82f-4c92-8458-70e336e5d416" providerId="ADAL" clId="{3E85B6F1-C2A9-45EF-9F86-F5511622DEAF}" dt="2022-10-13T04:47:48.490" v="39" actId="478"/>
          <ac:spMkLst>
            <pc:docMk/>
            <pc:sldMk cId="1682857606" sldId="257"/>
            <ac:spMk id="5" creationId="{208ED9B2-0421-CB0A-A711-090D8D3C3A07}"/>
          </ac:spMkLst>
        </pc:spChg>
        <pc:picChg chg="add mod">
          <ac:chgData name="Abdul Samad" userId="0dec58d7-a82f-4c92-8458-70e336e5d416" providerId="ADAL" clId="{3E85B6F1-C2A9-45EF-9F86-F5511622DEAF}" dt="2022-10-13T04:50:00.313" v="44" actId="14100"/>
          <ac:picMkLst>
            <pc:docMk/>
            <pc:sldMk cId="1682857606" sldId="257"/>
            <ac:picMk id="7" creationId="{AD14CD0A-61AB-4281-34DD-89D8C16CA38D}"/>
          </ac:picMkLst>
        </pc:picChg>
      </pc:sldChg>
      <pc:sldChg chg="addSp modSp new mod modNotesTx">
        <pc:chgData name="Abdul Samad" userId="0dec58d7-a82f-4c92-8458-70e336e5d416" providerId="ADAL" clId="{3E85B6F1-C2A9-45EF-9F86-F5511622DEAF}" dt="2022-10-13T05:58:27.385" v="85"/>
        <pc:sldMkLst>
          <pc:docMk/>
          <pc:sldMk cId="720208778" sldId="258"/>
        </pc:sldMkLst>
        <pc:spChg chg="mod">
          <ac:chgData name="Abdul Samad" userId="0dec58d7-a82f-4c92-8458-70e336e5d416" providerId="ADAL" clId="{3E85B6F1-C2A9-45EF-9F86-F5511622DEAF}" dt="2022-10-13T05:49:06.799" v="84" actId="20577"/>
          <ac:spMkLst>
            <pc:docMk/>
            <pc:sldMk cId="720208778" sldId="258"/>
            <ac:spMk id="2" creationId="{0F67471F-34E6-E77B-0880-C72791927246}"/>
          </ac:spMkLst>
        </pc:spChg>
        <pc:picChg chg="add mod">
          <ac:chgData name="Abdul Samad" userId="0dec58d7-a82f-4c92-8458-70e336e5d416" providerId="ADAL" clId="{3E85B6F1-C2A9-45EF-9F86-F5511622DEAF}" dt="2022-10-13T05:48:48.111" v="48" actId="1076"/>
          <ac:picMkLst>
            <pc:docMk/>
            <pc:sldMk cId="720208778" sldId="258"/>
            <ac:picMk id="5" creationId="{625B249F-C757-FD00-4DB2-D57E0CADFC28}"/>
          </ac:picMkLst>
        </pc:picChg>
      </pc:sldChg>
      <pc:sldChg chg="addSp modSp new mod modNotesTx">
        <pc:chgData name="Abdul Samad" userId="0dec58d7-a82f-4c92-8458-70e336e5d416" providerId="ADAL" clId="{3E85B6F1-C2A9-45EF-9F86-F5511622DEAF}" dt="2022-10-13T06:07:23.322" v="109"/>
        <pc:sldMkLst>
          <pc:docMk/>
          <pc:sldMk cId="2957145978" sldId="259"/>
        </pc:sldMkLst>
        <pc:spChg chg="mod">
          <ac:chgData name="Abdul Samad" userId="0dec58d7-a82f-4c92-8458-70e336e5d416" providerId="ADAL" clId="{3E85B6F1-C2A9-45EF-9F86-F5511622DEAF}" dt="2022-10-13T06:04:42.583" v="108"/>
          <ac:spMkLst>
            <pc:docMk/>
            <pc:sldMk cId="2957145978" sldId="259"/>
            <ac:spMk id="2" creationId="{E0370FE7-B3CF-398D-67AD-045E456E47A8}"/>
          </ac:spMkLst>
        </pc:spChg>
        <pc:picChg chg="add mod">
          <ac:chgData name="Abdul Samad" userId="0dec58d7-a82f-4c92-8458-70e336e5d416" providerId="ADAL" clId="{3E85B6F1-C2A9-45EF-9F86-F5511622DEAF}" dt="2022-10-13T06:04:29.507" v="89" actId="1076"/>
          <ac:picMkLst>
            <pc:docMk/>
            <pc:sldMk cId="2957145978" sldId="259"/>
            <ac:picMk id="5" creationId="{113B1CE8-2BCF-6667-E1E4-1BBE47F04E4D}"/>
          </ac:picMkLst>
        </pc:picChg>
      </pc:sldChg>
      <pc:sldChg chg="addSp modSp new mod modNotesTx">
        <pc:chgData name="Abdul Samad" userId="0dec58d7-a82f-4c92-8458-70e336e5d416" providerId="ADAL" clId="{3E85B6F1-C2A9-45EF-9F86-F5511622DEAF}" dt="2022-10-13T06:24:03.052" v="129"/>
        <pc:sldMkLst>
          <pc:docMk/>
          <pc:sldMk cId="2286022316" sldId="260"/>
        </pc:sldMkLst>
        <pc:spChg chg="mod">
          <ac:chgData name="Abdul Samad" userId="0dec58d7-a82f-4c92-8458-70e336e5d416" providerId="ADAL" clId="{3E85B6F1-C2A9-45EF-9F86-F5511622DEAF}" dt="2022-10-13T06:23:44.394" v="125" actId="20577"/>
          <ac:spMkLst>
            <pc:docMk/>
            <pc:sldMk cId="2286022316" sldId="260"/>
            <ac:spMk id="2" creationId="{E1B1C906-113F-96E6-E674-20757C6121FE}"/>
          </ac:spMkLst>
        </pc:spChg>
        <pc:picChg chg="add mod">
          <ac:chgData name="Abdul Samad" userId="0dec58d7-a82f-4c92-8458-70e336e5d416" providerId="ADAL" clId="{3E85B6F1-C2A9-45EF-9F86-F5511622DEAF}" dt="2022-10-13T06:23:52.059" v="128" actId="1076"/>
          <ac:picMkLst>
            <pc:docMk/>
            <pc:sldMk cId="2286022316" sldId="260"/>
            <ac:picMk id="5" creationId="{9A9104E5-A444-740E-7230-6A86199E3565}"/>
          </ac:picMkLst>
        </pc:picChg>
      </pc:sldChg>
      <pc:sldChg chg="addSp modSp new mod modNotesTx">
        <pc:chgData name="Abdul Samad" userId="0dec58d7-a82f-4c92-8458-70e336e5d416" providerId="ADAL" clId="{3E85B6F1-C2A9-45EF-9F86-F5511622DEAF}" dt="2022-10-13T07:07:43.539" v="169"/>
        <pc:sldMkLst>
          <pc:docMk/>
          <pc:sldMk cId="1405184809" sldId="261"/>
        </pc:sldMkLst>
        <pc:spChg chg="mod">
          <ac:chgData name="Abdul Samad" userId="0dec58d7-a82f-4c92-8458-70e336e5d416" providerId="ADAL" clId="{3E85B6F1-C2A9-45EF-9F86-F5511622DEAF}" dt="2022-10-13T06:42:24.641" v="165" actId="20577"/>
          <ac:spMkLst>
            <pc:docMk/>
            <pc:sldMk cId="1405184809" sldId="261"/>
            <ac:spMk id="2" creationId="{335B6B33-C63D-272C-5A28-742FD8529B53}"/>
          </ac:spMkLst>
        </pc:spChg>
        <pc:picChg chg="add mod">
          <ac:chgData name="Abdul Samad" userId="0dec58d7-a82f-4c92-8458-70e336e5d416" providerId="ADAL" clId="{3E85B6F1-C2A9-45EF-9F86-F5511622DEAF}" dt="2022-10-13T06:42:31.997" v="168" actId="1076"/>
          <ac:picMkLst>
            <pc:docMk/>
            <pc:sldMk cId="1405184809" sldId="261"/>
            <ac:picMk id="5" creationId="{F041E78F-6C9C-D0F7-CD43-21C2E9C67947}"/>
          </ac:picMkLst>
        </pc:picChg>
      </pc:sldChg>
      <pc:sldChg chg="addSp delSp modSp new mod">
        <pc:chgData name="Abdul Samad" userId="0dec58d7-a82f-4c92-8458-70e336e5d416" providerId="ADAL" clId="{3E85B6F1-C2A9-45EF-9F86-F5511622DEAF}" dt="2022-10-13T08:12:58.521" v="190" actId="20577"/>
        <pc:sldMkLst>
          <pc:docMk/>
          <pc:sldMk cId="3301780789" sldId="262"/>
        </pc:sldMkLst>
        <pc:spChg chg="mod">
          <ac:chgData name="Abdul Samad" userId="0dec58d7-a82f-4c92-8458-70e336e5d416" providerId="ADAL" clId="{3E85B6F1-C2A9-45EF-9F86-F5511622DEAF}" dt="2022-10-13T08:12:58.521" v="190" actId="20577"/>
          <ac:spMkLst>
            <pc:docMk/>
            <pc:sldMk cId="3301780789" sldId="262"/>
            <ac:spMk id="2" creationId="{27786777-A47A-28A6-07A9-14962068C76B}"/>
          </ac:spMkLst>
        </pc:spChg>
        <pc:spChg chg="del">
          <ac:chgData name="Abdul Samad" userId="0dec58d7-a82f-4c92-8458-70e336e5d416" providerId="ADAL" clId="{3E85B6F1-C2A9-45EF-9F86-F5511622DEAF}" dt="2022-10-13T08:12:45.068" v="171" actId="22"/>
          <ac:spMkLst>
            <pc:docMk/>
            <pc:sldMk cId="3301780789" sldId="262"/>
            <ac:spMk id="3" creationId="{6EDB63C6-02F9-341D-EB93-6B7FFA8B1F28}"/>
          </ac:spMkLst>
        </pc:spChg>
        <pc:picChg chg="add mod ord">
          <ac:chgData name="Abdul Samad" userId="0dec58d7-a82f-4c92-8458-70e336e5d416" providerId="ADAL" clId="{3E85B6F1-C2A9-45EF-9F86-F5511622DEAF}" dt="2022-10-13T08:12:45.068" v="171" actId="22"/>
          <ac:picMkLst>
            <pc:docMk/>
            <pc:sldMk cId="3301780789" sldId="262"/>
            <ac:picMk id="5" creationId="{B0973828-DC63-DFE6-076D-270D4F7928F1}"/>
          </ac:picMkLst>
        </pc:picChg>
      </pc:sldChg>
      <pc:sldChg chg="addSp modSp new mod modNotesTx">
        <pc:chgData name="Abdul Samad" userId="0dec58d7-a82f-4c92-8458-70e336e5d416" providerId="ADAL" clId="{3E85B6F1-C2A9-45EF-9F86-F5511622DEAF}" dt="2022-10-13T08:14:36.873" v="212"/>
        <pc:sldMkLst>
          <pc:docMk/>
          <pc:sldMk cId="3969758122" sldId="263"/>
        </pc:sldMkLst>
        <pc:spChg chg="mod">
          <ac:chgData name="Abdul Samad" userId="0dec58d7-a82f-4c92-8458-70e336e5d416" providerId="ADAL" clId="{3E85B6F1-C2A9-45EF-9F86-F5511622DEAF}" dt="2022-10-13T08:14:22.686" v="211" actId="313"/>
          <ac:spMkLst>
            <pc:docMk/>
            <pc:sldMk cId="3969758122" sldId="263"/>
            <ac:spMk id="2" creationId="{FD23F068-0A6B-77F0-D0ED-8CDBD839BD9C}"/>
          </ac:spMkLst>
        </pc:spChg>
        <pc:picChg chg="add mod">
          <ac:chgData name="Abdul Samad" userId="0dec58d7-a82f-4c92-8458-70e336e5d416" providerId="ADAL" clId="{3E85B6F1-C2A9-45EF-9F86-F5511622DEAF}" dt="2022-10-13T08:14:08.291" v="194" actId="1076"/>
          <ac:picMkLst>
            <pc:docMk/>
            <pc:sldMk cId="3969758122" sldId="263"/>
            <ac:picMk id="5" creationId="{4E85DFD8-753B-0378-77E5-5DE63542D556}"/>
          </ac:picMkLst>
        </pc:picChg>
      </pc:sldChg>
      <pc:sldChg chg="addSp modSp new mod">
        <pc:chgData name="Abdul Samad" userId="0dec58d7-a82f-4c92-8458-70e336e5d416" providerId="ADAL" clId="{3E85B6F1-C2A9-45EF-9F86-F5511622DEAF}" dt="2022-10-13T08:23:44.386" v="228" actId="14100"/>
        <pc:sldMkLst>
          <pc:docMk/>
          <pc:sldMk cId="4247595968" sldId="264"/>
        </pc:sldMkLst>
        <pc:spChg chg="mod">
          <ac:chgData name="Abdul Samad" userId="0dec58d7-a82f-4c92-8458-70e336e5d416" providerId="ADAL" clId="{3E85B6F1-C2A9-45EF-9F86-F5511622DEAF}" dt="2022-10-13T08:17:22.239" v="226" actId="20577"/>
          <ac:spMkLst>
            <pc:docMk/>
            <pc:sldMk cId="4247595968" sldId="264"/>
            <ac:spMk id="2" creationId="{F24D5C09-7572-FCF7-7137-E6A21A98945D}"/>
          </ac:spMkLst>
        </pc:spChg>
        <pc:picChg chg="add mod">
          <ac:chgData name="Abdul Samad" userId="0dec58d7-a82f-4c92-8458-70e336e5d416" providerId="ADAL" clId="{3E85B6F1-C2A9-45EF-9F86-F5511622DEAF}" dt="2022-10-13T08:23:44.386" v="228" actId="14100"/>
          <ac:picMkLst>
            <pc:docMk/>
            <pc:sldMk cId="4247595968" sldId="264"/>
            <ac:picMk id="5" creationId="{50E1BDCF-3492-11B9-BBCD-C88FFC99D191}"/>
          </ac:picMkLst>
        </pc:picChg>
      </pc:sldChg>
      <pc:sldChg chg="addSp modSp new mod modNotesTx">
        <pc:chgData name="Abdul Samad" userId="0dec58d7-a82f-4c92-8458-70e336e5d416" providerId="ADAL" clId="{3E85B6F1-C2A9-45EF-9F86-F5511622DEAF}" dt="2022-10-13T08:25:10.752" v="242"/>
        <pc:sldMkLst>
          <pc:docMk/>
          <pc:sldMk cId="1490780241" sldId="265"/>
        </pc:sldMkLst>
        <pc:spChg chg="mod">
          <ac:chgData name="Abdul Samad" userId="0dec58d7-a82f-4c92-8458-70e336e5d416" providerId="ADAL" clId="{3E85B6F1-C2A9-45EF-9F86-F5511622DEAF}" dt="2022-10-13T08:24:42.149" v="240" actId="20577"/>
          <ac:spMkLst>
            <pc:docMk/>
            <pc:sldMk cId="1490780241" sldId="265"/>
            <ac:spMk id="2" creationId="{DDC2831B-F1A6-C13F-C40E-CE94ED7FD441}"/>
          </ac:spMkLst>
        </pc:spChg>
        <pc:picChg chg="add mod">
          <ac:chgData name="Abdul Samad" userId="0dec58d7-a82f-4c92-8458-70e336e5d416" providerId="ADAL" clId="{3E85B6F1-C2A9-45EF-9F86-F5511622DEAF}" dt="2022-10-13T08:24:47.237" v="241" actId="14100"/>
          <ac:picMkLst>
            <pc:docMk/>
            <pc:sldMk cId="1490780241" sldId="265"/>
            <ac:picMk id="5" creationId="{9BA1615A-66CA-F97C-2A0D-C51943F0D97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9584BF-E957-49FB-AED3-92C5C4FF1561}" type="datetimeFigureOut">
              <a:rPr lang="en-US" smtClean="0"/>
              <a:t>11/24/2022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5FDDE9-A9FD-42CB-B844-988DC7B9E6EF}" type="slidenum">
              <a:rPr lang="en-US" smtClean="0"/>
              <a:t>‹#›</a:t>
            </a:fld>
            <a:endParaRPr lang="en-US"/>
          </a:p>
        </p:txBody>
      </p:sp>
    </p:spTree>
    <p:extLst>
      <p:ext uri="{BB962C8B-B14F-4D97-AF65-F5344CB8AC3E}">
        <p14:creationId xmlns:p14="http://schemas.microsoft.com/office/powerpoint/2010/main" val="25573428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arxiv.org/abs/1607.06450"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rxiv.org/abs/1409.0473"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arxiv.org/abs/1508.04025"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5FDDE9-A9FD-42CB-B844-988DC7B9E6EF}" type="slidenum">
              <a:rPr lang="en-US" smtClean="0"/>
              <a:t>1</a:t>
            </a:fld>
            <a:endParaRPr lang="en-US"/>
          </a:p>
        </p:txBody>
      </p:sp>
    </p:spTree>
    <p:extLst>
      <p:ext uri="{BB962C8B-B14F-4D97-AF65-F5344CB8AC3E}">
        <p14:creationId xmlns:p14="http://schemas.microsoft.com/office/powerpoint/2010/main" val="2942074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22222"/>
                </a:solidFill>
                <a:effectLst/>
                <a:latin typeface="Helvetica" panose="020B0604020202020204" pitchFamily="34" charset="0"/>
              </a:rPr>
              <a:t>The encoding component is a stack of encoders (the paper stacks six of them on top of each other – there’s nothing magical about the number six, one can definitely experiment with other arrangements). The decoding component is a stack of decoders of the same number.</a:t>
            </a:r>
            <a:endParaRPr lang="en-US" dirty="0"/>
          </a:p>
        </p:txBody>
      </p:sp>
      <p:sp>
        <p:nvSpPr>
          <p:cNvPr id="4" name="Slide Number Placeholder 3"/>
          <p:cNvSpPr>
            <a:spLocks noGrp="1"/>
          </p:cNvSpPr>
          <p:nvPr>
            <p:ph type="sldNum" sz="quarter" idx="5"/>
          </p:nvPr>
        </p:nvSpPr>
        <p:spPr/>
        <p:txBody>
          <a:bodyPr/>
          <a:lstStyle/>
          <a:p>
            <a:fld id="{EF5FDDE9-A9FD-42CB-B844-988DC7B9E6EF}" type="slidenum">
              <a:rPr lang="en-US" smtClean="0"/>
              <a:t>15</a:t>
            </a:fld>
            <a:endParaRPr lang="en-US"/>
          </a:p>
        </p:txBody>
      </p:sp>
    </p:spTree>
    <p:extLst>
      <p:ext uri="{BB962C8B-B14F-4D97-AF65-F5344CB8AC3E}">
        <p14:creationId xmlns:p14="http://schemas.microsoft.com/office/powerpoint/2010/main" val="26431407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22222"/>
                </a:solidFill>
                <a:effectLst/>
                <a:latin typeface="Helvetica" panose="020B0604020202020204" pitchFamily="34" charset="0"/>
              </a:rPr>
              <a:t>The embedding only happens in the bottom-most encoder. The abstraction that is common to all the encoders is that they receive a list of vectors each of the size 512 – In the bottom encoder that would be the word embeddings, but in other encoders, it would be the output of the encoder that’s directly below. The size of this list is hyperparameter we can set – basically it would be the length of the longest sentence in our training dataset.</a:t>
            </a:r>
          </a:p>
          <a:p>
            <a:endParaRPr lang="en-GB" b="0" i="0" dirty="0">
              <a:solidFill>
                <a:srgbClr val="222222"/>
              </a:solidFill>
              <a:effectLst/>
              <a:latin typeface="Helvetica" panose="020B0604020202020204" pitchFamily="34" charset="0"/>
            </a:endParaRPr>
          </a:p>
          <a:p>
            <a:r>
              <a:rPr lang="en-GB" b="0" i="0" dirty="0">
                <a:solidFill>
                  <a:srgbClr val="222222"/>
                </a:solidFill>
                <a:effectLst/>
                <a:latin typeface="Helvetica" panose="020B0604020202020204" pitchFamily="34" charset="0"/>
              </a:rPr>
              <a:t>Here we begin to see one key property of the Transformer, which is that the word in each position flows through its own path in the encoder. There are dependencies between these paths in the self-attention layer. The feed-forward layer does not have those dependencies, however, and thus the various paths can be executed in parallel while flowing through the feed-forward layer.</a:t>
            </a:r>
            <a:endParaRPr lang="en-US" dirty="0"/>
          </a:p>
        </p:txBody>
      </p:sp>
      <p:sp>
        <p:nvSpPr>
          <p:cNvPr id="4" name="Slide Number Placeholder 3"/>
          <p:cNvSpPr>
            <a:spLocks noGrp="1"/>
          </p:cNvSpPr>
          <p:nvPr>
            <p:ph type="sldNum" sz="quarter" idx="5"/>
          </p:nvPr>
        </p:nvSpPr>
        <p:spPr/>
        <p:txBody>
          <a:bodyPr/>
          <a:lstStyle/>
          <a:p>
            <a:fld id="{EF5FDDE9-A9FD-42CB-B844-988DC7B9E6EF}" type="slidenum">
              <a:rPr lang="en-US" smtClean="0"/>
              <a:t>16</a:t>
            </a:fld>
            <a:endParaRPr lang="en-US"/>
          </a:p>
        </p:txBody>
      </p:sp>
    </p:spTree>
    <p:extLst>
      <p:ext uri="{BB962C8B-B14F-4D97-AF65-F5344CB8AC3E}">
        <p14:creationId xmlns:p14="http://schemas.microsoft.com/office/powerpoint/2010/main" val="2011103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GB" b="0" i="0" dirty="0">
                <a:solidFill>
                  <a:srgbClr val="222222"/>
                </a:solidFill>
                <a:effectLst/>
                <a:latin typeface="Helvetica" panose="020B0604020202020204" pitchFamily="34" charset="0"/>
              </a:rPr>
              <a:t>What does “it” in this sentence refer to? Is it referring to the street or to the animal? It’s a simple question to a human, but not as simple to an algorithm.</a:t>
            </a:r>
          </a:p>
          <a:p>
            <a:pPr algn="l" fontAlgn="base"/>
            <a:r>
              <a:rPr lang="en-GB" b="0" i="0" dirty="0">
                <a:solidFill>
                  <a:srgbClr val="222222"/>
                </a:solidFill>
                <a:effectLst/>
                <a:latin typeface="Helvetica" panose="020B0604020202020204" pitchFamily="34" charset="0"/>
              </a:rPr>
              <a:t>When the model is processing the word “it”, self-attention allows it to associate “it” with “animal”.</a:t>
            </a:r>
          </a:p>
          <a:p>
            <a:pPr algn="l" fontAlgn="base"/>
            <a:r>
              <a:rPr lang="en-GB" b="0" i="0" dirty="0">
                <a:solidFill>
                  <a:srgbClr val="222222"/>
                </a:solidFill>
                <a:effectLst/>
                <a:latin typeface="Helvetica" panose="020B0604020202020204" pitchFamily="34" charset="0"/>
              </a:rPr>
              <a:t>As the model processes each word (each position in the input sequence), self attention allows it to look at other positions in the input sequence for clues that can help lead to a better encoding for this word.</a:t>
            </a:r>
          </a:p>
          <a:p>
            <a:endParaRPr lang="en-US" dirty="0"/>
          </a:p>
        </p:txBody>
      </p:sp>
      <p:sp>
        <p:nvSpPr>
          <p:cNvPr id="4" name="Slide Number Placeholder 3"/>
          <p:cNvSpPr>
            <a:spLocks noGrp="1"/>
          </p:cNvSpPr>
          <p:nvPr>
            <p:ph type="sldNum" sz="quarter" idx="5"/>
          </p:nvPr>
        </p:nvSpPr>
        <p:spPr/>
        <p:txBody>
          <a:bodyPr/>
          <a:lstStyle/>
          <a:p>
            <a:fld id="{EF5FDDE9-A9FD-42CB-B844-988DC7B9E6EF}" type="slidenum">
              <a:rPr lang="en-US" smtClean="0"/>
              <a:t>17</a:t>
            </a:fld>
            <a:endParaRPr lang="en-US"/>
          </a:p>
        </p:txBody>
      </p:sp>
    </p:spTree>
    <p:extLst>
      <p:ext uri="{BB962C8B-B14F-4D97-AF65-F5344CB8AC3E}">
        <p14:creationId xmlns:p14="http://schemas.microsoft.com/office/powerpoint/2010/main" val="3472044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GB" b="0" i="0" dirty="0">
                <a:solidFill>
                  <a:srgbClr val="222222"/>
                </a:solidFill>
                <a:effectLst/>
                <a:latin typeface="Helvetica" panose="020B0604020202020204" pitchFamily="34" charset="0"/>
              </a:rPr>
              <a:t>Let’s first look at how to calculate self-attention using vectors, then proceed to look at how it’s actually implemented – using matrices.</a:t>
            </a:r>
          </a:p>
          <a:p>
            <a:pPr algn="l" fontAlgn="base"/>
            <a:r>
              <a:rPr lang="en-GB" b="0" i="0" dirty="0">
                <a:solidFill>
                  <a:srgbClr val="222222"/>
                </a:solidFill>
                <a:effectLst/>
                <a:latin typeface="Helvetica" panose="020B0604020202020204" pitchFamily="34" charset="0"/>
              </a:rPr>
              <a:t>The </a:t>
            </a:r>
            <a:r>
              <a:rPr lang="en-GB" b="1" i="0" dirty="0">
                <a:solidFill>
                  <a:srgbClr val="222222"/>
                </a:solidFill>
                <a:effectLst/>
                <a:latin typeface="inherit"/>
              </a:rPr>
              <a:t>first step</a:t>
            </a:r>
            <a:r>
              <a:rPr lang="en-GB" b="0" i="0" dirty="0">
                <a:solidFill>
                  <a:srgbClr val="222222"/>
                </a:solidFill>
                <a:effectLst/>
                <a:latin typeface="Helvetica" panose="020B0604020202020204" pitchFamily="34" charset="0"/>
              </a:rPr>
              <a:t> in calculating self-attention is to create three vectors from each of the encoder’s input vectors (in this case, the embedding of each word). So for each word, we create a Query vector, a Key vector, and a Value vector. These vectors are created by multiplying the embedding by three matrices that we trained during the training process.</a:t>
            </a:r>
          </a:p>
          <a:p>
            <a:pPr algn="l" fontAlgn="base"/>
            <a:r>
              <a:rPr lang="en-GB" b="0" i="0" dirty="0">
                <a:solidFill>
                  <a:srgbClr val="222222"/>
                </a:solidFill>
                <a:effectLst/>
                <a:latin typeface="Helvetica" panose="020B0604020202020204" pitchFamily="34" charset="0"/>
              </a:rPr>
              <a:t>Notice that these new vectors are smaller in dimension than the embedding vector. Their dimensionality is 64, while the embedding and encoder input/output vectors have dimensionality of 512. They don’t HAVE to be smaller, this is an architecture choice to make the computation of multiheaded attention (mostly) constant.</a:t>
            </a:r>
          </a:p>
          <a:p>
            <a:endParaRPr lang="en-US" dirty="0"/>
          </a:p>
        </p:txBody>
      </p:sp>
      <p:sp>
        <p:nvSpPr>
          <p:cNvPr id="4" name="Slide Number Placeholder 3"/>
          <p:cNvSpPr>
            <a:spLocks noGrp="1"/>
          </p:cNvSpPr>
          <p:nvPr>
            <p:ph type="sldNum" sz="quarter" idx="5"/>
          </p:nvPr>
        </p:nvSpPr>
        <p:spPr/>
        <p:txBody>
          <a:bodyPr/>
          <a:lstStyle/>
          <a:p>
            <a:fld id="{EF5FDDE9-A9FD-42CB-B844-988DC7B9E6EF}" type="slidenum">
              <a:rPr lang="en-US" smtClean="0"/>
              <a:t>18</a:t>
            </a:fld>
            <a:endParaRPr lang="en-US"/>
          </a:p>
        </p:txBody>
      </p:sp>
    </p:spTree>
    <p:extLst>
      <p:ext uri="{BB962C8B-B14F-4D97-AF65-F5344CB8AC3E}">
        <p14:creationId xmlns:p14="http://schemas.microsoft.com/office/powerpoint/2010/main" val="795448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GB" b="0" i="0" dirty="0">
                <a:solidFill>
                  <a:srgbClr val="222222"/>
                </a:solidFill>
                <a:effectLst/>
                <a:latin typeface="Helvetica" panose="020B0604020202020204" pitchFamily="34" charset="0"/>
              </a:rPr>
              <a:t>The </a:t>
            </a:r>
            <a:r>
              <a:rPr lang="en-GB" b="1" i="0" dirty="0">
                <a:solidFill>
                  <a:srgbClr val="222222"/>
                </a:solidFill>
                <a:effectLst/>
                <a:latin typeface="inherit"/>
              </a:rPr>
              <a:t>second step</a:t>
            </a:r>
            <a:r>
              <a:rPr lang="en-GB" b="0" i="0" dirty="0">
                <a:solidFill>
                  <a:srgbClr val="222222"/>
                </a:solidFill>
                <a:effectLst/>
                <a:latin typeface="Helvetica" panose="020B0604020202020204" pitchFamily="34" charset="0"/>
              </a:rPr>
              <a:t> in calculating self-attention is to calculate a score. Say we’re calculating the self-attention for the first word in this example, “Thinking”. We need to score each word of the input sentence against this word. The score determines how much focus to place on other parts of the input sentence as we encode a word at a certain position.</a:t>
            </a:r>
          </a:p>
          <a:p>
            <a:pPr algn="l" fontAlgn="base"/>
            <a:r>
              <a:rPr lang="en-GB" b="0" i="0" dirty="0">
                <a:solidFill>
                  <a:srgbClr val="222222"/>
                </a:solidFill>
                <a:effectLst/>
                <a:latin typeface="Helvetica" panose="020B0604020202020204" pitchFamily="34" charset="0"/>
              </a:rPr>
              <a:t>The score is calculated by taking the dot product of the </a:t>
            </a:r>
            <a:r>
              <a:rPr lang="en-GB" b="0" i="0" dirty="0">
                <a:solidFill>
                  <a:srgbClr val="B36AE2"/>
                </a:solidFill>
                <a:effectLst/>
                <a:latin typeface="Helvetica" panose="020B0604020202020204" pitchFamily="34" charset="0"/>
              </a:rPr>
              <a:t>query vector</a:t>
            </a:r>
            <a:r>
              <a:rPr lang="en-GB" b="0" i="0" dirty="0">
                <a:solidFill>
                  <a:srgbClr val="222222"/>
                </a:solidFill>
                <a:effectLst/>
                <a:latin typeface="Helvetica" panose="020B0604020202020204" pitchFamily="34" charset="0"/>
              </a:rPr>
              <a:t> with the </a:t>
            </a:r>
            <a:r>
              <a:rPr lang="en-GB" b="0" i="0" dirty="0">
                <a:solidFill>
                  <a:srgbClr val="F39019"/>
                </a:solidFill>
                <a:effectLst/>
                <a:latin typeface="Helvetica" panose="020B0604020202020204" pitchFamily="34" charset="0"/>
              </a:rPr>
              <a:t>key vector</a:t>
            </a:r>
            <a:r>
              <a:rPr lang="en-GB" b="0" i="0" dirty="0">
                <a:solidFill>
                  <a:srgbClr val="222222"/>
                </a:solidFill>
                <a:effectLst/>
                <a:latin typeface="Helvetica" panose="020B0604020202020204" pitchFamily="34" charset="0"/>
              </a:rPr>
              <a:t> of the respective word we’re scoring. So if we’re processing the self-attention for the word in position </a:t>
            </a:r>
            <a:r>
              <a:rPr lang="en-GB" b="0" i="0" dirty="0">
                <a:solidFill>
                  <a:srgbClr val="70BF41"/>
                </a:solidFill>
                <a:effectLst/>
                <a:latin typeface="Helvetica" panose="020B0604020202020204" pitchFamily="34" charset="0"/>
              </a:rPr>
              <a:t>#1</a:t>
            </a:r>
            <a:r>
              <a:rPr lang="en-GB" b="0" i="0" dirty="0">
                <a:solidFill>
                  <a:srgbClr val="222222"/>
                </a:solidFill>
                <a:effectLst/>
                <a:latin typeface="Helvetica" panose="020B0604020202020204" pitchFamily="34" charset="0"/>
              </a:rPr>
              <a:t>, the first score would be the dot product of </a:t>
            </a:r>
            <a:r>
              <a:rPr lang="en-GB" b="0" i="0" dirty="0">
                <a:solidFill>
                  <a:srgbClr val="B36AE2"/>
                </a:solidFill>
                <a:effectLst/>
                <a:latin typeface="Helvetica" panose="020B0604020202020204" pitchFamily="34" charset="0"/>
              </a:rPr>
              <a:t>q1</a:t>
            </a:r>
            <a:r>
              <a:rPr lang="en-GB" b="0" i="0" dirty="0">
                <a:solidFill>
                  <a:srgbClr val="222222"/>
                </a:solidFill>
                <a:effectLst/>
                <a:latin typeface="Helvetica" panose="020B0604020202020204" pitchFamily="34" charset="0"/>
              </a:rPr>
              <a:t> and </a:t>
            </a:r>
            <a:r>
              <a:rPr lang="en-GB" b="0" i="0" dirty="0">
                <a:solidFill>
                  <a:srgbClr val="F39019"/>
                </a:solidFill>
                <a:effectLst/>
                <a:latin typeface="Helvetica" panose="020B0604020202020204" pitchFamily="34" charset="0"/>
              </a:rPr>
              <a:t>k1</a:t>
            </a:r>
            <a:r>
              <a:rPr lang="en-GB" b="0" i="0" dirty="0">
                <a:solidFill>
                  <a:srgbClr val="222222"/>
                </a:solidFill>
                <a:effectLst/>
                <a:latin typeface="Helvetica" panose="020B0604020202020204" pitchFamily="34" charset="0"/>
              </a:rPr>
              <a:t>. The second score would be the dot product of </a:t>
            </a:r>
            <a:r>
              <a:rPr lang="en-GB" b="0" i="0" dirty="0">
                <a:solidFill>
                  <a:srgbClr val="B36AE2"/>
                </a:solidFill>
                <a:effectLst/>
                <a:latin typeface="Helvetica" panose="020B0604020202020204" pitchFamily="34" charset="0"/>
              </a:rPr>
              <a:t>q1</a:t>
            </a:r>
            <a:r>
              <a:rPr lang="en-GB" b="0" i="0" dirty="0">
                <a:solidFill>
                  <a:srgbClr val="222222"/>
                </a:solidFill>
                <a:effectLst/>
                <a:latin typeface="Helvetica" panose="020B0604020202020204" pitchFamily="34" charset="0"/>
              </a:rPr>
              <a:t> and </a:t>
            </a:r>
            <a:r>
              <a:rPr lang="en-GB" b="0" i="0" dirty="0">
                <a:solidFill>
                  <a:srgbClr val="F39019"/>
                </a:solidFill>
                <a:effectLst/>
                <a:latin typeface="Helvetica" panose="020B0604020202020204" pitchFamily="34" charset="0"/>
              </a:rPr>
              <a:t>k2</a:t>
            </a:r>
            <a:r>
              <a:rPr lang="en-GB" b="0" i="0" dirty="0">
                <a:solidFill>
                  <a:srgbClr val="222222"/>
                </a:solidFill>
                <a:effectLst/>
                <a:latin typeface="Helvetica" panose="020B0604020202020204" pitchFamily="34" charset="0"/>
              </a:rPr>
              <a:t>.</a:t>
            </a:r>
          </a:p>
          <a:p>
            <a:endParaRPr lang="en-US" dirty="0"/>
          </a:p>
        </p:txBody>
      </p:sp>
      <p:sp>
        <p:nvSpPr>
          <p:cNvPr id="4" name="Slide Number Placeholder 3"/>
          <p:cNvSpPr>
            <a:spLocks noGrp="1"/>
          </p:cNvSpPr>
          <p:nvPr>
            <p:ph type="sldNum" sz="quarter" idx="5"/>
          </p:nvPr>
        </p:nvSpPr>
        <p:spPr/>
        <p:txBody>
          <a:bodyPr/>
          <a:lstStyle/>
          <a:p>
            <a:fld id="{EF5FDDE9-A9FD-42CB-B844-988DC7B9E6EF}" type="slidenum">
              <a:rPr lang="en-US" smtClean="0"/>
              <a:t>19</a:t>
            </a:fld>
            <a:endParaRPr lang="en-US"/>
          </a:p>
        </p:txBody>
      </p:sp>
    </p:spTree>
    <p:extLst>
      <p:ext uri="{BB962C8B-B14F-4D97-AF65-F5344CB8AC3E}">
        <p14:creationId xmlns:p14="http://schemas.microsoft.com/office/powerpoint/2010/main" val="2042162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dirty="0">
                <a:effectLst/>
              </a:rPr>
              <a:t>This </a:t>
            </a:r>
            <a:r>
              <a:rPr lang="en-GB" dirty="0" err="1">
                <a:effectLst/>
              </a:rPr>
              <a:t>softmax</a:t>
            </a:r>
            <a:r>
              <a:rPr lang="en-GB" dirty="0">
                <a:effectLst/>
              </a:rPr>
              <a:t> score determines how much each word will be expressed at this position. Clearly the word at this position will have the highest </a:t>
            </a:r>
            <a:r>
              <a:rPr lang="en-GB" dirty="0" err="1">
                <a:effectLst/>
              </a:rPr>
              <a:t>softmax</a:t>
            </a:r>
            <a:r>
              <a:rPr lang="en-GB" dirty="0">
                <a:effectLst/>
              </a:rPr>
              <a:t> score, but sometimes it’s useful to attend to another word that is relevant to the current word.</a:t>
            </a:r>
          </a:p>
          <a:p>
            <a:br>
              <a:rPr lang="en-GB" dirty="0">
                <a:effectLst/>
              </a:rPr>
            </a:br>
            <a:endParaRPr lang="en-US" dirty="0"/>
          </a:p>
        </p:txBody>
      </p:sp>
      <p:sp>
        <p:nvSpPr>
          <p:cNvPr id="4" name="Slide Number Placeholder 3"/>
          <p:cNvSpPr>
            <a:spLocks noGrp="1"/>
          </p:cNvSpPr>
          <p:nvPr>
            <p:ph type="sldNum" sz="quarter" idx="5"/>
          </p:nvPr>
        </p:nvSpPr>
        <p:spPr/>
        <p:txBody>
          <a:bodyPr/>
          <a:lstStyle/>
          <a:p>
            <a:fld id="{EF5FDDE9-A9FD-42CB-B844-988DC7B9E6EF}" type="slidenum">
              <a:rPr lang="en-US" smtClean="0"/>
              <a:t>20</a:t>
            </a:fld>
            <a:endParaRPr lang="en-US"/>
          </a:p>
        </p:txBody>
      </p:sp>
    </p:spTree>
    <p:extLst>
      <p:ext uri="{BB962C8B-B14F-4D97-AF65-F5344CB8AC3E}">
        <p14:creationId xmlns:p14="http://schemas.microsoft.com/office/powerpoint/2010/main" val="92159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GB" b="0" i="0" dirty="0">
                <a:solidFill>
                  <a:srgbClr val="222222"/>
                </a:solidFill>
                <a:effectLst/>
                <a:latin typeface="Helvetica" panose="020B0604020202020204" pitchFamily="34" charset="0"/>
              </a:rPr>
              <a:t>The </a:t>
            </a:r>
            <a:r>
              <a:rPr lang="en-GB" b="1" i="0" dirty="0">
                <a:solidFill>
                  <a:srgbClr val="222222"/>
                </a:solidFill>
                <a:effectLst/>
                <a:latin typeface="inherit"/>
              </a:rPr>
              <a:t>fifth step</a:t>
            </a:r>
            <a:r>
              <a:rPr lang="en-GB" b="0" i="0" dirty="0">
                <a:solidFill>
                  <a:srgbClr val="222222"/>
                </a:solidFill>
                <a:effectLst/>
                <a:latin typeface="Helvetica" panose="020B0604020202020204" pitchFamily="34" charset="0"/>
              </a:rPr>
              <a:t> is to multiply each value vector by the </a:t>
            </a:r>
            <a:r>
              <a:rPr lang="en-GB" b="0" i="0" dirty="0" err="1">
                <a:solidFill>
                  <a:srgbClr val="222222"/>
                </a:solidFill>
                <a:effectLst/>
                <a:latin typeface="Helvetica" panose="020B0604020202020204" pitchFamily="34" charset="0"/>
              </a:rPr>
              <a:t>softmax</a:t>
            </a:r>
            <a:r>
              <a:rPr lang="en-GB" b="0" i="0" dirty="0">
                <a:solidFill>
                  <a:srgbClr val="222222"/>
                </a:solidFill>
                <a:effectLst/>
                <a:latin typeface="Helvetica" panose="020B0604020202020204" pitchFamily="34" charset="0"/>
              </a:rPr>
              <a:t> score (in preparation to sum them up). The intuition here is to keep intact the values of the word(s) we want to focus on, and drown-out irrelevant words (by multiplying them by tiny numbers like 0.001, for example).</a:t>
            </a:r>
          </a:p>
          <a:p>
            <a:pPr algn="l" fontAlgn="base"/>
            <a:r>
              <a:rPr lang="en-GB" b="0" i="0" dirty="0">
                <a:solidFill>
                  <a:srgbClr val="222222"/>
                </a:solidFill>
                <a:effectLst/>
                <a:latin typeface="Helvetica" panose="020B0604020202020204" pitchFamily="34" charset="0"/>
              </a:rPr>
              <a:t>The </a:t>
            </a:r>
            <a:r>
              <a:rPr lang="en-GB" b="1" i="0" dirty="0">
                <a:solidFill>
                  <a:srgbClr val="222222"/>
                </a:solidFill>
                <a:effectLst/>
                <a:latin typeface="inherit"/>
              </a:rPr>
              <a:t>sixth step</a:t>
            </a:r>
            <a:r>
              <a:rPr lang="en-GB" b="0" i="0" dirty="0">
                <a:solidFill>
                  <a:srgbClr val="222222"/>
                </a:solidFill>
                <a:effectLst/>
                <a:latin typeface="Helvetica" panose="020B0604020202020204" pitchFamily="34" charset="0"/>
              </a:rPr>
              <a:t> is to sum up the weighted value vectors. This produces the output of the self-attention layer at this position (for the first word).</a:t>
            </a:r>
          </a:p>
          <a:p>
            <a:pPr algn="l" fontAlgn="base"/>
            <a:endParaRPr lang="en-GB" b="0" i="0" dirty="0">
              <a:solidFill>
                <a:srgbClr val="222222"/>
              </a:solidFill>
              <a:effectLst/>
              <a:latin typeface="Helvetica" panose="020B0604020202020204" pitchFamily="34" charset="0"/>
            </a:endParaRPr>
          </a:p>
          <a:p>
            <a:pPr algn="l" fontAlgn="base"/>
            <a:endParaRPr lang="en-GB" b="0" i="0" dirty="0">
              <a:solidFill>
                <a:srgbClr val="222222"/>
              </a:solidFill>
              <a:effectLst/>
              <a:latin typeface="Helvetica" panose="020B0604020202020204" pitchFamily="34" charset="0"/>
            </a:endParaRPr>
          </a:p>
          <a:p>
            <a:pPr algn="l" fontAlgn="base"/>
            <a:r>
              <a:rPr lang="en-GB" b="0" i="0" dirty="0">
                <a:solidFill>
                  <a:srgbClr val="222222"/>
                </a:solidFill>
                <a:effectLst/>
                <a:latin typeface="Helvetica" panose="020B0604020202020204" pitchFamily="34" charset="0"/>
              </a:rPr>
              <a:t>That concludes the self-attention calculation. The resulting vector is one we can send along to the feed-forward neural network. In the actual implementation, however, this calculation is done in matrix form for faster processing. So let’s look at that now that we’ve seen the intuition of the calculation on the word level.</a:t>
            </a:r>
          </a:p>
          <a:p>
            <a:endParaRPr lang="en-US" dirty="0"/>
          </a:p>
        </p:txBody>
      </p:sp>
      <p:sp>
        <p:nvSpPr>
          <p:cNvPr id="4" name="Slide Number Placeholder 3"/>
          <p:cNvSpPr>
            <a:spLocks noGrp="1"/>
          </p:cNvSpPr>
          <p:nvPr>
            <p:ph type="sldNum" sz="quarter" idx="5"/>
          </p:nvPr>
        </p:nvSpPr>
        <p:spPr/>
        <p:txBody>
          <a:bodyPr/>
          <a:lstStyle/>
          <a:p>
            <a:fld id="{EF5FDDE9-A9FD-42CB-B844-988DC7B9E6EF}" type="slidenum">
              <a:rPr lang="en-US" smtClean="0"/>
              <a:t>21</a:t>
            </a:fld>
            <a:endParaRPr lang="en-US"/>
          </a:p>
        </p:txBody>
      </p:sp>
    </p:spTree>
    <p:extLst>
      <p:ext uri="{BB962C8B-B14F-4D97-AF65-F5344CB8AC3E}">
        <p14:creationId xmlns:p14="http://schemas.microsoft.com/office/powerpoint/2010/main" val="1585656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solidFill>
                  <a:srgbClr val="222222"/>
                </a:solidFill>
                <a:effectLst/>
                <a:latin typeface="Helvetica" panose="020B0604020202020204" pitchFamily="34" charset="0"/>
              </a:rPr>
              <a:t>The first step</a:t>
            </a:r>
            <a:r>
              <a:rPr lang="en-GB" b="0" i="0" dirty="0">
                <a:solidFill>
                  <a:srgbClr val="222222"/>
                </a:solidFill>
                <a:effectLst/>
                <a:latin typeface="Helvetica" panose="020B0604020202020204" pitchFamily="34" charset="0"/>
              </a:rPr>
              <a:t> is to calculate the Query, Key, and Value matrices. We do that by packing our embeddings into a matrix </a:t>
            </a:r>
            <a:r>
              <a:rPr lang="en-GB" b="0" i="0" dirty="0">
                <a:solidFill>
                  <a:srgbClr val="70BF41"/>
                </a:solidFill>
                <a:effectLst/>
                <a:latin typeface="Helvetica" panose="020B0604020202020204" pitchFamily="34" charset="0"/>
              </a:rPr>
              <a:t>X</a:t>
            </a:r>
            <a:r>
              <a:rPr lang="en-GB" b="0" i="0" dirty="0">
                <a:solidFill>
                  <a:srgbClr val="222222"/>
                </a:solidFill>
                <a:effectLst/>
                <a:latin typeface="Helvetica" panose="020B0604020202020204" pitchFamily="34" charset="0"/>
              </a:rPr>
              <a:t>, and multiplying it by the weight matrices we’ve trained (</a:t>
            </a:r>
            <a:r>
              <a:rPr lang="en-GB" b="0" i="0" dirty="0">
                <a:solidFill>
                  <a:srgbClr val="B36AE2"/>
                </a:solidFill>
                <a:effectLst/>
                <a:latin typeface="Helvetica" panose="020B0604020202020204" pitchFamily="34" charset="0"/>
              </a:rPr>
              <a:t>WQ</a:t>
            </a:r>
            <a:r>
              <a:rPr lang="en-GB" b="0" i="0" dirty="0">
                <a:solidFill>
                  <a:srgbClr val="222222"/>
                </a:solidFill>
                <a:effectLst/>
                <a:latin typeface="Helvetica" panose="020B0604020202020204" pitchFamily="34" charset="0"/>
              </a:rPr>
              <a:t>, </a:t>
            </a:r>
            <a:r>
              <a:rPr lang="en-GB" b="0" i="0" dirty="0">
                <a:solidFill>
                  <a:srgbClr val="F39019"/>
                </a:solidFill>
                <a:effectLst/>
                <a:latin typeface="Helvetica" panose="020B0604020202020204" pitchFamily="34" charset="0"/>
              </a:rPr>
              <a:t>WK</a:t>
            </a:r>
            <a:r>
              <a:rPr lang="en-GB" b="0" i="0" dirty="0">
                <a:solidFill>
                  <a:srgbClr val="222222"/>
                </a:solidFill>
                <a:effectLst/>
                <a:latin typeface="Helvetica" panose="020B0604020202020204" pitchFamily="34" charset="0"/>
              </a:rPr>
              <a:t>, </a:t>
            </a:r>
            <a:r>
              <a:rPr lang="en-GB" b="0" i="0" dirty="0">
                <a:solidFill>
                  <a:srgbClr val="5CBCE9"/>
                </a:solidFill>
                <a:effectLst/>
                <a:latin typeface="Helvetica" panose="020B0604020202020204" pitchFamily="34" charset="0"/>
              </a:rPr>
              <a:t>WV</a:t>
            </a:r>
            <a:r>
              <a:rPr lang="en-GB" b="0" i="0" dirty="0">
                <a:solidFill>
                  <a:srgbClr val="222222"/>
                </a:solidFill>
                <a:effectLst/>
                <a:latin typeface="Helvetica" panose="020B0604020202020204" pitchFamily="34" charset="0"/>
              </a:rPr>
              <a:t>).</a:t>
            </a:r>
          </a:p>
          <a:p>
            <a:endParaRPr lang="en-GB" b="0" i="0" dirty="0">
              <a:solidFill>
                <a:srgbClr val="222222"/>
              </a:solidFill>
              <a:effectLst/>
              <a:latin typeface="Helvetica" panose="020B0604020202020204" pitchFamily="34" charset="0"/>
            </a:endParaRPr>
          </a:p>
          <a:p>
            <a:r>
              <a:rPr lang="en-GB" b="1" i="0" dirty="0">
                <a:solidFill>
                  <a:srgbClr val="222222"/>
                </a:solidFill>
                <a:effectLst/>
                <a:latin typeface="Helvetica" panose="020B0604020202020204" pitchFamily="34" charset="0"/>
              </a:rPr>
              <a:t>Finally</a:t>
            </a:r>
            <a:r>
              <a:rPr lang="en-GB" b="0" i="0" dirty="0">
                <a:solidFill>
                  <a:srgbClr val="222222"/>
                </a:solidFill>
                <a:effectLst/>
                <a:latin typeface="Helvetica" panose="020B0604020202020204" pitchFamily="34" charset="0"/>
              </a:rPr>
              <a:t>, since we’re dealing with matrices, we can condense steps two through six in one formula to calculate the outputs of the self-attention layer.</a:t>
            </a:r>
            <a:endParaRPr lang="en-US" dirty="0"/>
          </a:p>
        </p:txBody>
      </p:sp>
      <p:sp>
        <p:nvSpPr>
          <p:cNvPr id="4" name="Slide Number Placeholder 3"/>
          <p:cNvSpPr>
            <a:spLocks noGrp="1"/>
          </p:cNvSpPr>
          <p:nvPr>
            <p:ph type="sldNum" sz="quarter" idx="5"/>
          </p:nvPr>
        </p:nvSpPr>
        <p:spPr/>
        <p:txBody>
          <a:bodyPr/>
          <a:lstStyle/>
          <a:p>
            <a:fld id="{EF5FDDE9-A9FD-42CB-B844-988DC7B9E6EF}" type="slidenum">
              <a:rPr lang="en-US" smtClean="0"/>
              <a:t>22</a:t>
            </a:fld>
            <a:endParaRPr lang="en-US"/>
          </a:p>
        </p:txBody>
      </p:sp>
    </p:spTree>
    <p:extLst>
      <p:ext uri="{BB962C8B-B14F-4D97-AF65-F5344CB8AC3E}">
        <p14:creationId xmlns:p14="http://schemas.microsoft.com/office/powerpoint/2010/main" val="863361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GB" b="0" i="0" dirty="0">
                <a:solidFill>
                  <a:srgbClr val="222222"/>
                </a:solidFill>
                <a:effectLst/>
                <a:latin typeface="Helvetica" panose="020B0604020202020204" pitchFamily="34" charset="0"/>
              </a:rPr>
              <a:t>The paper further refined the self-attention layer by adding a mechanism called “multi-headed” attention. This improves the performance of the attention layer in two ways:</a:t>
            </a:r>
          </a:p>
          <a:p>
            <a:pPr algn="l" fontAlgn="base">
              <a:buFont typeface="+mj-lt"/>
              <a:buAutoNum type="arabicPeriod"/>
            </a:pPr>
            <a:r>
              <a:rPr lang="en-GB" b="0" i="0" dirty="0">
                <a:solidFill>
                  <a:srgbClr val="222222"/>
                </a:solidFill>
                <a:effectLst/>
                <a:latin typeface="Helvetica" panose="020B0604020202020204" pitchFamily="34" charset="0"/>
              </a:rPr>
              <a:t>It expands the model’s ability to focus on different positions. Yes, in the example above, z1 contains a little bit of every other encoding, but it could be dominated by the actual word itself. If we’re translating a sentence like “The animal didn’t cross the street because it was too tired”, it would be useful to know which word “it” refers to.</a:t>
            </a:r>
          </a:p>
          <a:p>
            <a:pPr algn="l" fontAlgn="base">
              <a:buFont typeface="+mj-lt"/>
              <a:buAutoNum type="arabicPeriod"/>
            </a:pPr>
            <a:r>
              <a:rPr lang="en-GB" b="0" i="0" dirty="0">
                <a:solidFill>
                  <a:srgbClr val="222222"/>
                </a:solidFill>
                <a:effectLst/>
                <a:latin typeface="Helvetica" panose="020B0604020202020204" pitchFamily="34" charset="0"/>
              </a:rPr>
              <a:t>It gives the attention layer multiple “representation subspaces”. As we’ll see next, with multi-headed attention we have not only one, but multiple sets of Query/Key/Value weight matrices (the Transformer uses eight attention heads, so we end up with eight sets for each encoder/decoder). Each of these sets is randomly initialized. Then, after training, each set is used to project the input embeddings (or vectors from lower encoders/decoders) into a different representation subspace.</a:t>
            </a:r>
          </a:p>
          <a:p>
            <a:endParaRPr lang="en-US" dirty="0"/>
          </a:p>
        </p:txBody>
      </p:sp>
      <p:sp>
        <p:nvSpPr>
          <p:cNvPr id="4" name="Slide Number Placeholder 3"/>
          <p:cNvSpPr>
            <a:spLocks noGrp="1"/>
          </p:cNvSpPr>
          <p:nvPr>
            <p:ph type="sldNum" sz="quarter" idx="5"/>
          </p:nvPr>
        </p:nvSpPr>
        <p:spPr/>
        <p:txBody>
          <a:bodyPr/>
          <a:lstStyle/>
          <a:p>
            <a:fld id="{EF5FDDE9-A9FD-42CB-B844-988DC7B9E6EF}" type="slidenum">
              <a:rPr lang="en-US" smtClean="0"/>
              <a:t>23</a:t>
            </a:fld>
            <a:endParaRPr lang="en-US"/>
          </a:p>
        </p:txBody>
      </p:sp>
    </p:spTree>
    <p:extLst>
      <p:ext uri="{BB962C8B-B14F-4D97-AF65-F5344CB8AC3E}">
        <p14:creationId xmlns:p14="http://schemas.microsoft.com/office/powerpoint/2010/main" val="26568060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5FDDE9-A9FD-42CB-B844-988DC7B9E6EF}" type="slidenum">
              <a:rPr lang="en-US" smtClean="0"/>
              <a:t>25</a:t>
            </a:fld>
            <a:endParaRPr lang="en-US"/>
          </a:p>
        </p:txBody>
      </p:sp>
    </p:spTree>
    <p:extLst>
      <p:ext uri="{BB962C8B-B14F-4D97-AF65-F5344CB8AC3E}">
        <p14:creationId xmlns:p14="http://schemas.microsoft.com/office/powerpoint/2010/main" val="359934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22222"/>
                </a:solidFill>
                <a:effectLst/>
                <a:latin typeface="Helvetica" panose="020B0604020202020204" pitchFamily="34" charset="0"/>
              </a:rPr>
              <a:t>A sequence-to-sequence model is a model that takes a sequence of items (words, letters, features of an images…etc) and outputs another sequence of items.</a:t>
            </a:r>
            <a:endParaRPr lang="en-US" dirty="0"/>
          </a:p>
        </p:txBody>
      </p:sp>
      <p:sp>
        <p:nvSpPr>
          <p:cNvPr id="4" name="Slide Number Placeholder 3"/>
          <p:cNvSpPr>
            <a:spLocks noGrp="1"/>
          </p:cNvSpPr>
          <p:nvPr>
            <p:ph type="sldNum" sz="quarter" idx="5"/>
          </p:nvPr>
        </p:nvSpPr>
        <p:spPr/>
        <p:txBody>
          <a:bodyPr/>
          <a:lstStyle/>
          <a:p>
            <a:fld id="{EF5FDDE9-A9FD-42CB-B844-988DC7B9E6EF}" type="slidenum">
              <a:rPr lang="en-US" smtClean="0"/>
              <a:t>2</a:t>
            </a:fld>
            <a:endParaRPr lang="en-US"/>
          </a:p>
        </p:txBody>
      </p:sp>
    </p:spTree>
    <p:extLst>
      <p:ext uri="{BB962C8B-B14F-4D97-AF65-F5344CB8AC3E}">
        <p14:creationId xmlns:p14="http://schemas.microsoft.com/office/powerpoint/2010/main" val="32832514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22222"/>
                </a:solidFill>
                <a:effectLst/>
                <a:latin typeface="Helvetica" panose="020B0604020202020204" pitchFamily="34" charset="0"/>
              </a:rPr>
              <a:t>Now that we have touched upon attention heads, let’s revisit our example from before to see where the different attention heads are focusing as we encode the word “it” in our example sentence:</a:t>
            </a:r>
          </a:p>
          <a:p>
            <a:endParaRPr lang="en-GB" b="0" i="0" dirty="0">
              <a:solidFill>
                <a:srgbClr val="222222"/>
              </a:solidFill>
              <a:effectLst/>
              <a:latin typeface="Helvetica" panose="020B0604020202020204" pitchFamily="34" charset="0"/>
            </a:endParaRPr>
          </a:p>
          <a:p>
            <a:pPr algn="l" fontAlgn="base"/>
            <a:r>
              <a:rPr lang="en-GB" b="0" i="0" dirty="0">
                <a:solidFill>
                  <a:srgbClr val="222222"/>
                </a:solidFill>
                <a:effectLst/>
                <a:latin typeface="Helvetica" panose="020B0604020202020204" pitchFamily="34" charset="0"/>
              </a:rPr>
              <a:t>If we add all the attention heads to the picture, however, things can be harder to interpret:</a:t>
            </a:r>
          </a:p>
          <a:p>
            <a:br>
              <a:rPr lang="en-GB" dirty="0"/>
            </a:br>
            <a:endParaRPr lang="en-US" dirty="0"/>
          </a:p>
        </p:txBody>
      </p:sp>
      <p:sp>
        <p:nvSpPr>
          <p:cNvPr id="4" name="Slide Number Placeholder 3"/>
          <p:cNvSpPr>
            <a:spLocks noGrp="1"/>
          </p:cNvSpPr>
          <p:nvPr>
            <p:ph type="sldNum" sz="quarter" idx="5"/>
          </p:nvPr>
        </p:nvSpPr>
        <p:spPr/>
        <p:txBody>
          <a:bodyPr/>
          <a:lstStyle/>
          <a:p>
            <a:fld id="{EF5FDDE9-A9FD-42CB-B844-988DC7B9E6EF}" type="slidenum">
              <a:rPr lang="en-US" smtClean="0"/>
              <a:t>26</a:t>
            </a:fld>
            <a:endParaRPr lang="en-US"/>
          </a:p>
        </p:txBody>
      </p:sp>
    </p:spTree>
    <p:extLst>
      <p:ext uri="{BB962C8B-B14F-4D97-AF65-F5344CB8AC3E}">
        <p14:creationId xmlns:p14="http://schemas.microsoft.com/office/powerpoint/2010/main" val="34960383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22222"/>
                </a:solidFill>
                <a:effectLst/>
                <a:latin typeface="Helvetica" panose="020B0604020202020204" pitchFamily="34" charset="0"/>
              </a:rPr>
              <a:t>To address this, the transformer adds a vector to each input embedding. These vectors follow a specific pattern that the model learns, which helps it determine the position of each word, or the distance between different words in the sequence. The intuition here is that adding these values to the embeddings provides meaningful distances between the embedding vectors once they’re projected into Q/K/V vectors and during dot-product attention.</a:t>
            </a:r>
            <a:endParaRPr lang="en-US" dirty="0"/>
          </a:p>
        </p:txBody>
      </p:sp>
      <p:sp>
        <p:nvSpPr>
          <p:cNvPr id="4" name="Slide Number Placeholder 3"/>
          <p:cNvSpPr>
            <a:spLocks noGrp="1"/>
          </p:cNvSpPr>
          <p:nvPr>
            <p:ph type="sldNum" sz="quarter" idx="5"/>
          </p:nvPr>
        </p:nvSpPr>
        <p:spPr/>
        <p:txBody>
          <a:bodyPr/>
          <a:lstStyle/>
          <a:p>
            <a:fld id="{EF5FDDE9-A9FD-42CB-B844-988DC7B9E6EF}" type="slidenum">
              <a:rPr lang="en-US" smtClean="0"/>
              <a:t>27</a:t>
            </a:fld>
            <a:endParaRPr lang="en-US"/>
          </a:p>
        </p:txBody>
      </p:sp>
    </p:spTree>
    <p:extLst>
      <p:ext uri="{BB962C8B-B14F-4D97-AF65-F5344CB8AC3E}">
        <p14:creationId xmlns:p14="http://schemas.microsoft.com/office/powerpoint/2010/main" val="41617345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GB" b="0" i="0" dirty="0">
                <a:solidFill>
                  <a:srgbClr val="222222"/>
                </a:solidFill>
                <a:effectLst/>
                <a:latin typeface="Helvetica" panose="020B0604020202020204" pitchFamily="34" charset="0"/>
              </a:rPr>
              <a:t>One detail in the architecture of the encoder that we need to mention before moving on, is that each sub-layer (self-attention, </a:t>
            </a:r>
            <a:r>
              <a:rPr lang="en-GB" b="0" i="0" dirty="0" err="1">
                <a:solidFill>
                  <a:srgbClr val="222222"/>
                </a:solidFill>
                <a:effectLst/>
                <a:latin typeface="Helvetica" panose="020B0604020202020204" pitchFamily="34" charset="0"/>
              </a:rPr>
              <a:t>ffnn</a:t>
            </a:r>
            <a:r>
              <a:rPr lang="en-GB" b="0" i="0" dirty="0">
                <a:solidFill>
                  <a:srgbClr val="222222"/>
                </a:solidFill>
                <a:effectLst/>
                <a:latin typeface="Helvetica" panose="020B0604020202020204" pitchFamily="34" charset="0"/>
              </a:rPr>
              <a:t>) in each encoder has a residual connection around it, and is followed by a </a:t>
            </a:r>
            <a:r>
              <a:rPr lang="en-GB" b="0" i="0" u="none" strike="noStrike" dirty="0">
                <a:solidFill>
                  <a:srgbClr val="4183C4"/>
                </a:solidFill>
                <a:effectLst/>
                <a:latin typeface="Helvetica" panose="020B0604020202020204" pitchFamily="34" charset="0"/>
                <a:hlinkClick r:id="rId3"/>
              </a:rPr>
              <a:t>layer-normalization</a:t>
            </a:r>
            <a:r>
              <a:rPr lang="en-GB" b="0" i="0" dirty="0">
                <a:solidFill>
                  <a:srgbClr val="222222"/>
                </a:solidFill>
                <a:effectLst/>
                <a:latin typeface="Helvetica" panose="020B0604020202020204" pitchFamily="34" charset="0"/>
              </a:rPr>
              <a:t> step.</a:t>
            </a:r>
          </a:p>
          <a:p>
            <a:br>
              <a:rPr lang="en-GB" dirty="0"/>
            </a:br>
            <a:endParaRPr lang="en-US" dirty="0"/>
          </a:p>
        </p:txBody>
      </p:sp>
      <p:sp>
        <p:nvSpPr>
          <p:cNvPr id="4" name="Slide Number Placeholder 3"/>
          <p:cNvSpPr>
            <a:spLocks noGrp="1"/>
          </p:cNvSpPr>
          <p:nvPr>
            <p:ph type="sldNum" sz="quarter" idx="5"/>
          </p:nvPr>
        </p:nvSpPr>
        <p:spPr/>
        <p:txBody>
          <a:bodyPr/>
          <a:lstStyle/>
          <a:p>
            <a:fld id="{EF5FDDE9-A9FD-42CB-B844-988DC7B9E6EF}" type="slidenum">
              <a:rPr lang="en-US" smtClean="0"/>
              <a:t>28</a:t>
            </a:fld>
            <a:endParaRPr lang="en-US"/>
          </a:p>
        </p:txBody>
      </p:sp>
    </p:spTree>
    <p:extLst>
      <p:ext uri="{BB962C8B-B14F-4D97-AF65-F5344CB8AC3E}">
        <p14:creationId xmlns:p14="http://schemas.microsoft.com/office/powerpoint/2010/main" val="25766208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GB" b="0" i="0" dirty="0">
                <a:solidFill>
                  <a:srgbClr val="222222"/>
                </a:solidFill>
                <a:effectLst/>
                <a:latin typeface="Helvetica" panose="020B0604020202020204" pitchFamily="34" charset="0"/>
              </a:rPr>
              <a:t>If we’re to visualize the vectors and the layer-norm operation associated with self attention, it would look like this:</a:t>
            </a:r>
          </a:p>
          <a:p>
            <a:br>
              <a:rPr lang="en-GB" dirty="0"/>
            </a:br>
            <a:endParaRPr lang="en-US" dirty="0"/>
          </a:p>
        </p:txBody>
      </p:sp>
      <p:sp>
        <p:nvSpPr>
          <p:cNvPr id="4" name="Slide Number Placeholder 3"/>
          <p:cNvSpPr>
            <a:spLocks noGrp="1"/>
          </p:cNvSpPr>
          <p:nvPr>
            <p:ph type="sldNum" sz="quarter" idx="5"/>
          </p:nvPr>
        </p:nvSpPr>
        <p:spPr/>
        <p:txBody>
          <a:bodyPr/>
          <a:lstStyle/>
          <a:p>
            <a:fld id="{EF5FDDE9-A9FD-42CB-B844-988DC7B9E6EF}" type="slidenum">
              <a:rPr lang="en-US" smtClean="0"/>
              <a:t>29</a:t>
            </a:fld>
            <a:endParaRPr lang="en-US"/>
          </a:p>
        </p:txBody>
      </p:sp>
    </p:spTree>
    <p:extLst>
      <p:ext uri="{BB962C8B-B14F-4D97-AF65-F5344CB8AC3E}">
        <p14:creationId xmlns:p14="http://schemas.microsoft.com/office/powerpoint/2010/main" val="14359622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22222"/>
                </a:solidFill>
                <a:effectLst/>
                <a:latin typeface="Helvetica" panose="020B0604020202020204" pitchFamily="34" charset="0"/>
              </a:rPr>
              <a:t>This goes for the sub-layers of the decoder as well. If we’re to think of a Transformer of 2 stacked encoders and decoders, it would look something like this:</a:t>
            </a:r>
            <a:endParaRPr lang="en-US" dirty="0"/>
          </a:p>
        </p:txBody>
      </p:sp>
      <p:sp>
        <p:nvSpPr>
          <p:cNvPr id="4" name="Slide Number Placeholder 3"/>
          <p:cNvSpPr>
            <a:spLocks noGrp="1"/>
          </p:cNvSpPr>
          <p:nvPr>
            <p:ph type="sldNum" sz="quarter" idx="5"/>
          </p:nvPr>
        </p:nvSpPr>
        <p:spPr/>
        <p:txBody>
          <a:bodyPr/>
          <a:lstStyle/>
          <a:p>
            <a:fld id="{EF5FDDE9-A9FD-42CB-B844-988DC7B9E6EF}" type="slidenum">
              <a:rPr lang="en-US" smtClean="0"/>
              <a:t>30</a:t>
            </a:fld>
            <a:endParaRPr lang="en-US"/>
          </a:p>
        </p:txBody>
      </p:sp>
    </p:spTree>
    <p:extLst>
      <p:ext uri="{BB962C8B-B14F-4D97-AF65-F5344CB8AC3E}">
        <p14:creationId xmlns:p14="http://schemas.microsoft.com/office/powerpoint/2010/main" val="17771949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22222"/>
                </a:solidFill>
                <a:effectLst/>
                <a:latin typeface="Helvetica" panose="020B0604020202020204" pitchFamily="34" charset="0"/>
              </a:rPr>
              <a:t>The encoder start by processing the input sequence. The output of the top encoder is then transformed into a set of attention vectors K and V. These are to be used by each decoder in its “encoder-decoder attention” layer which helps the decoder focus on appropriate places in the input sequence:</a:t>
            </a:r>
            <a:endParaRPr lang="en-US" dirty="0"/>
          </a:p>
        </p:txBody>
      </p:sp>
      <p:sp>
        <p:nvSpPr>
          <p:cNvPr id="4" name="Slide Number Placeholder 3"/>
          <p:cNvSpPr>
            <a:spLocks noGrp="1"/>
          </p:cNvSpPr>
          <p:nvPr>
            <p:ph type="sldNum" sz="quarter" idx="5"/>
          </p:nvPr>
        </p:nvSpPr>
        <p:spPr/>
        <p:txBody>
          <a:bodyPr/>
          <a:lstStyle/>
          <a:p>
            <a:fld id="{EF5FDDE9-A9FD-42CB-B844-988DC7B9E6EF}" type="slidenum">
              <a:rPr lang="en-US" smtClean="0"/>
              <a:t>31</a:t>
            </a:fld>
            <a:endParaRPr lang="en-US"/>
          </a:p>
        </p:txBody>
      </p:sp>
    </p:spTree>
    <p:extLst>
      <p:ext uri="{BB962C8B-B14F-4D97-AF65-F5344CB8AC3E}">
        <p14:creationId xmlns:p14="http://schemas.microsoft.com/office/powerpoint/2010/main" val="16341729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22222"/>
                </a:solidFill>
                <a:effectLst/>
                <a:latin typeface="Helvetica" panose="020B0604020202020204" pitchFamily="34" charset="0"/>
              </a:rPr>
              <a:t>The following steps repeat the process until a special </a:t>
            </a:r>
            <a:r>
              <a:rPr lang="en-GB" dirty="0"/>
              <a:t>symbol is reached indicating the transformer decoder has completed its output. The output of each step is fed to the bottom decoder in the next time step, and the decoders bubble up their decoding results just like the encoders did. And just like we did with the encoder inputs, we embed and add positional encoding to those decoder inputs to indicate the position of each word.</a:t>
            </a:r>
          </a:p>
          <a:p>
            <a:endParaRPr lang="en-GB" dirty="0"/>
          </a:p>
          <a:p>
            <a:endParaRPr lang="en-GB" dirty="0"/>
          </a:p>
          <a:p>
            <a:pPr algn="l" fontAlgn="base"/>
            <a:r>
              <a:rPr lang="en-GB" b="0" i="0" dirty="0">
                <a:solidFill>
                  <a:srgbClr val="222222"/>
                </a:solidFill>
                <a:effectLst/>
                <a:latin typeface="Helvetica" panose="020B0604020202020204" pitchFamily="34" charset="0"/>
              </a:rPr>
              <a:t>The self attention layers in the decoder operate in a slightly different way than the one in the encoder:</a:t>
            </a:r>
          </a:p>
          <a:p>
            <a:pPr algn="l" fontAlgn="base"/>
            <a:r>
              <a:rPr lang="en-GB" b="0" i="0" dirty="0">
                <a:solidFill>
                  <a:srgbClr val="222222"/>
                </a:solidFill>
                <a:effectLst/>
                <a:latin typeface="Helvetica" panose="020B0604020202020204" pitchFamily="34" charset="0"/>
              </a:rPr>
              <a:t>In the decoder, the self-attention layer is only allowed to attend to earlier positions in the output sequence. This is done by masking future positions (setting them to -inf) before the </a:t>
            </a:r>
            <a:r>
              <a:rPr lang="en-GB" b="0" i="0" dirty="0" err="1">
                <a:solidFill>
                  <a:srgbClr val="222222"/>
                </a:solidFill>
                <a:effectLst/>
                <a:latin typeface="Helvetica" panose="020B0604020202020204" pitchFamily="34" charset="0"/>
              </a:rPr>
              <a:t>softmax</a:t>
            </a:r>
            <a:r>
              <a:rPr lang="en-GB" b="0" i="0" dirty="0">
                <a:solidFill>
                  <a:srgbClr val="222222"/>
                </a:solidFill>
                <a:effectLst/>
                <a:latin typeface="Helvetica" panose="020B0604020202020204" pitchFamily="34" charset="0"/>
              </a:rPr>
              <a:t> step in the self-attention calculation.</a:t>
            </a:r>
          </a:p>
          <a:p>
            <a:pPr algn="l" fontAlgn="base"/>
            <a:r>
              <a:rPr lang="en-GB" b="0" i="0" dirty="0">
                <a:solidFill>
                  <a:srgbClr val="222222"/>
                </a:solidFill>
                <a:effectLst/>
                <a:latin typeface="Helvetica" panose="020B0604020202020204" pitchFamily="34" charset="0"/>
              </a:rPr>
              <a:t>The “Encoder-Decoder Attention” layer works just like multiheaded self-attention, except it creates its Queries matrix from the layer below it, and takes the Keys and Values matrix from the output of the encoder stack.</a:t>
            </a:r>
          </a:p>
          <a:p>
            <a:endParaRPr lang="en-US" dirty="0"/>
          </a:p>
        </p:txBody>
      </p:sp>
      <p:sp>
        <p:nvSpPr>
          <p:cNvPr id="4" name="Slide Number Placeholder 3"/>
          <p:cNvSpPr>
            <a:spLocks noGrp="1"/>
          </p:cNvSpPr>
          <p:nvPr>
            <p:ph type="sldNum" sz="quarter" idx="5"/>
          </p:nvPr>
        </p:nvSpPr>
        <p:spPr/>
        <p:txBody>
          <a:bodyPr/>
          <a:lstStyle/>
          <a:p>
            <a:fld id="{EF5FDDE9-A9FD-42CB-B844-988DC7B9E6EF}" type="slidenum">
              <a:rPr lang="en-US" smtClean="0"/>
              <a:t>32</a:t>
            </a:fld>
            <a:endParaRPr lang="en-US"/>
          </a:p>
        </p:txBody>
      </p:sp>
    </p:spTree>
    <p:extLst>
      <p:ext uri="{BB962C8B-B14F-4D97-AF65-F5344CB8AC3E}">
        <p14:creationId xmlns:p14="http://schemas.microsoft.com/office/powerpoint/2010/main" val="9414044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GB" b="0" i="0" dirty="0">
                <a:solidFill>
                  <a:srgbClr val="222222"/>
                </a:solidFill>
                <a:effectLst/>
                <a:latin typeface="Helvetica" panose="020B0604020202020204" pitchFamily="34" charset="0"/>
              </a:rPr>
              <a:t>The decoder stack outputs a vector of floats. How do we turn that into a word? That’s the job of the final Linear layer which is followed by a </a:t>
            </a:r>
            <a:r>
              <a:rPr lang="en-GB" b="0" i="0" dirty="0" err="1">
                <a:solidFill>
                  <a:srgbClr val="222222"/>
                </a:solidFill>
                <a:effectLst/>
                <a:latin typeface="Helvetica" panose="020B0604020202020204" pitchFamily="34" charset="0"/>
              </a:rPr>
              <a:t>Softmax</a:t>
            </a:r>
            <a:r>
              <a:rPr lang="en-GB" b="0" i="0" dirty="0">
                <a:solidFill>
                  <a:srgbClr val="222222"/>
                </a:solidFill>
                <a:effectLst/>
                <a:latin typeface="Helvetica" panose="020B0604020202020204" pitchFamily="34" charset="0"/>
              </a:rPr>
              <a:t> Layer.</a:t>
            </a:r>
          </a:p>
          <a:p>
            <a:pPr algn="l" fontAlgn="base"/>
            <a:r>
              <a:rPr lang="en-GB" b="0" i="0" dirty="0">
                <a:solidFill>
                  <a:srgbClr val="222222"/>
                </a:solidFill>
                <a:effectLst/>
                <a:latin typeface="Helvetica" panose="020B0604020202020204" pitchFamily="34" charset="0"/>
              </a:rPr>
              <a:t>The Linear layer is a simple fully connected neural network that projects the vector produced by the stack of decoders, into a much, much larger vector called a logits vector.</a:t>
            </a:r>
          </a:p>
          <a:p>
            <a:pPr algn="l" fontAlgn="base"/>
            <a:r>
              <a:rPr lang="en-GB" b="0" i="0" dirty="0">
                <a:solidFill>
                  <a:srgbClr val="222222"/>
                </a:solidFill>
                <a:effectLst/>
                <a:latin typeface="Helvetica" panose="020B0604020202020204" pitchFamily="34" charset="0"/>
              </a:rPr>
              <a:t>Let’s assume that our model knows 10,000 unique English words (our model’s “output vocabulary”) that it’s learned from its training dataset. This would make the logits vector 10,000 cells wide – each cell corresponding to the score of a unique word. That is how we interpret the output of the model followed by the Linear layer.</a:t>
            </a:r>
          </a:p>
          <a:p>
            <a:pPr algn="l" fontAlgn="base"/>
            <a:r>
              <a:rPr lang="en-GB" b="0" i="0" dirty="0">
                <a:solidFill>
                  <a:srgbClr val="222222"/>
                </a:solidFill>
                <a:effectLst/>
                <a:latin typeface="Helvetica" panose="020B0604020202020204" pitchFamily="34" charset="0"/>
              </a:rPr>
              <a:t>The </a:t>
            </a:r>
            <a:r>
              <a:rPr lang="en-GB" b="0" i="0" dirty="0" err="1">
                <a:solidFill>
                  <a:srgbClr val="222222"/>
                </a:solidFill>
                <a:effectLst/>
                <a:latin typeface="Helvetica" panose="020B0604020202020204" pitchFamily="34" charset="0"/>
              </a:rPr>
              <a:t>softmax</a:t>
            </a:r>
            <a:r>
              <a:rPr lang="en-GB" b="0" i="0" dirty="0">
                <a:solidFill>
                  <a:srgbClr val="222222"/>
                </a:solidFill>
                <a:effectLst/>
                <a:latin typeface="Helvetica" panose="020B0604020202020204" pitchFamily="34" charset="0"/>
              </a:rPr>
              <a:t> layer then turns those scores into probabilities (all positive, all add up to 1.0). The cell with the highest probability is chosen, and the word associated with it is produced as the output for this time step.</a:t>
            </a:r>
          </a:p>
          <a:p>
            <a:endParaRPr lang="en-US" dirty="0"/>
          </a:p>
        </p:txBody>
      </p:sp>
      <p:sp>
        <p:nvSpPr>
          <p:cNvPr id="4" name="Slide Number Placeholder 3"/>
          <p:cNvSpPr>
            <a:spLocks noGrp="1"/>
          </p:cNvSpPr>
          <p:nvPr>
            <p:ph type="sldNum" sz="quarter" idx="5"/>
          </p:nvPr>
        </p:nvSpPr>
        <p:spPr/>
        <p:txBody>
          <a:bodyPr/>
          <a:lstStyle/>
          <a:p>
            <a:fld id="{EF5FDDE9-A9FD-42CB-B844-988DC7B9E6EF}" type="slidenum">
              <a:rPr lang="en-US" smtClean="0"/>
              <a:t>33</a:t>
            </a:fld>
            <a:endParaRPr lang="en-US"/>
          </a:p>
        </p:txBody>
      </p:sp>
    </p:spTree>
    <p:extLst>
      <p:ext uri="{BB962C8B-B14F-4D97-AF65-F5344CB8AC3E}">
        <p14:creationId xmlns:p14="http://schemas.microsoft.com/office/powerpoint/2010/main" val="34466862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22222"/>
                </a:solidFill>
                <a:effectLst/>
                <a:latin typeface="Helvetica" panose="020B0604020202020204" pitchFamily="34" charset="0"/>
              </a:rPr>
              <a:t>The most straight-forward way to use BERT is to use it to classify a single piece of text. This model would look like </a:t>
            </a:r>
            <a:r>
              <a:rPr lang="en-GB" b="0" i="0" dirty="0" err="1">
                <a:solidFill>
                  <a:srgbClr val="222222"/>
                </a:solidFill>
                <a:effectLst/>
                <a:latin typeface="Helvetica" panose="020B0604020202020204" pitchFamily="34" charset="0"/>
              </a:rPr>
              <a:t>thi</a:t>
            </a:r>
            <a:endParaRPr lang="en-GB" b="0" i="0" dirty="0">
              <a:solidFill>
                <a:srgbClr val="222222"/>
              </a:solidFill>
              <a:effectLst/>
              <a:latin typeface="Helvetica" panose="020B0604020202020204" pitchFamily="34" charset="0"/>
            </a:endParaRPr>
          </a:p>
          <a:p>
            <a:endParaRPr lang="en-GB" b="0" i="0" dirty="0">
              <a:solidFill>
                <a:srgbClr val="222222"/>
              </a:solidFill>
              <a:effectLst/>
              <a:latin typeface="Helvetica" panose="020B0604020202020204" pitchFamily="34" charset="0"/>
            </a:endParaRPr>
          </a:p>
          <a:p>
            <a:r>
              <a:rPr lang="en-GB" b="0" i="0" dirty="0">
                <a:solidFill>
                  <a:srgbClr val="222222"/>
                </a:solidFill>
                <a:effectLst/>
                <a:latin typeface="Helvetica" panose="020B0604020202020204" pitchFamily="34" charset="0"/>
              </a:rPr>
              <a:t>To train such a model, you mainly have to train the classifier, with minimal changes happening to the BERT model during the training phase. This training process is called Fine-Tuning, </a:t>
            </a:r>
            <a:endParaRPr lang="en-US" dirty="0"/>
          </a:p>
        </p:txBody>
      </p:sp>
      <p:sp>
        <p:nvSpPr>
          <p:cNvPr id="4" name="Slide Number Placeholder 3"/>
          <p:cNvSpPr>
            <a:spLocks noGrp="1"/>
          </p:cNvSpPr>
          <p:nvPr>
            <p:ph type="sldNum" sz="quarter" idx="5"/>
          </p:nvPr>
        </p:nvSpPr>
        <p:spPr/>
        <p:txBody>
          <a:bodyPr/>
          <a:lstStyle/>
          <a:p>
            <a:fld id="{EF5FDDE9-A9FD-42CB-B844-988DC7B9E6EF}" type="slidenum">
              <a:rPr lang="en-US" smtClean="0"/>
              <a:t>35</a:t>
            </a:fld>
            <a:endParaRPr lang="en-US"/>
          </a:p>
        </p:txBody>
      </p:sp>
    </p:spTree>
    <p:extLst>
      <p:ext uri="{BB962C8B-B14F-4D97-AF65-F5344CB8AC3E}">
        <p14:creationId xmlns:p14="http://schemas.microsoft.com/office/powerpoint/2010/main" val="5642605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22222"/>
                </a:solidFill>
                <a:effectLst/>
                <a:latin typeface="Helvetica" panose="020B0604020202020204" pitchFamily="34" charset="0"/>
              </a:rPr>
              <a:t>Both BERT model sizes have a large number of encoder layers (which the paper calls Transformer Blocks) – twelve for the Base version, and twenty four for the Large version. These also have larger feedforward-networks (768 and 1024 hidden units respectively), and more attention heads (12 and 16 respectively) than the default configuration in the reference implementation of the Transformer in the initial paper (6 encoder layers, 512 hidden units, and 8 attention heads)</a:t>
            </a:r>
            <a:endParaRPr lang="en-US" dirty="0"/>
          </a:p>
        </p:txBody>
      </p:sp>
      <p:sp>
        <p:nvSpPr>
          <p:cNvPr id="4" name="Slide Number Placeholder 3"/>
          <p:cNvSpPr>
            <a:spLocks noGrp="1"/>
          </p:cNvSpPr>
          <p:nvPr>
            <p:ph type="sldNum" sz="quarter" idx="5"/>
          </p:nvPr>
        </p:nvSpPr>
        <p:spPr/>
        <p:txBody>
          <a:bodyPr/>
          <a:lstStyle/>
          <a:p>
            <a:fld id="{EF5FDDE9-A9FD-42CB-B844-988DC7B9E6EF}" type="slidenum">
              <a:rPr lang="en-US" smtClean="0"/>
              <a:t>36</a:t>
            </a:fld>
            <a:endParaRPr lang="en-US"/>
          </a:p>
        </p:txBody>
      </p:sp>
    </p:spTree>
    <p:extLst>
      <p:ext uri="{BB962C8B-B14F-4D97-AF65-F5344CB8AC3E}">
        <p14:creationId xmlns:p14="http://schemas.microsoft.com/office/powerpoint/2010/main" val="545363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5FDDE9-A9FD-42CB-B844-988DC7B9E6EF}" type="slidenum">
              <a:rPr lang="en-US" smtClean="0"/>
              <a:t>3</a:t>
            </a:fld>
            <a:endParaRPr lang="en-US"/>
          </a:p>
        </p:txBody>
      </p:sp>
    </p:spTree>
    <p:extLst>
      <p:ext uri="{BB962C8B-B14F-4D97-AF65-F5344CB8AC3E}">
        <p14:creationId xmlns:p14="http://schemas.microsoft.com/office/powerpoint/2010/main" val="21231916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GB" b="0" i="0" dirty="0">
                <a:solidFill>
                  <a:srgbClr val="222222"/>
                </a:solidFill>
                <a:effectLst/>
                <a:latin typeface="Helvetica" panose="020B0604020202020204" pitchFamily="34" charset="0"/>
              </a:rPr>
              <a:t>The first input token is supplied with a special [CLS] token for reasons that will become apparent later on. CLS here stands for Classification.</a:t>
            </a:r>
          </a:p>
          <a:p>
            <a:pPr algn="l" fontAlgn="base"/>
            <a:r>
              <a:rPr lang="en-GB" b="0" i="0" dirty="0">
                <a:solidFill>
                  <a:srgbClr val="222222"/>
                </a:solidFill>
                <a:effectLst/>
                <a:latin typeface="Helvetica" panose="020B0604020202020204" pitchFamily="34" charset="0"/>
              </a:rPr>
              <a:t>Just like the vanilla encoder of the transformer, BERT takes a sequence of words as input which keep flowing up the stack. Each layer applies self-attention, and passes its results through a feed-forward network, and then hands it off to the next encoder.</a:t>
            </a:r>
          </a:p>
          <a:p>
            <a:br>
              <a:rPr lang="en-GB" dirty="0"/>
            </a:br>
            <a:r>
              <a:rPr lang="en-GB" b="0" i="0" dirty="0">
                <a:solidFill>
                  <a:srgbClr val="222222"/>
                </a:solidFill>
                <a:effectLst/>
                <a:latin typeface="Helvetica" panose="020B0604020202020204" pitchFamily="34" charset="0"/>
              </a:rPr>
              <a:t>In terms of architecture, this has been identical to the Transformer up until this point (aside from size, which are just configurations we can set). </a:t>
            </a:r>
            <a:r>
              <a:rPr lang="en-GB" b="0" i="0">
                <a:solidFill>
                  <a:srgbClr val="222222"/>
                </a:solidFill>
                <a:effectLst/>
                <a:latin typeface="Helvetica" panose="020B0604020202020204" pitchFamily="34" charset="0"/>
              </a:rPr>
              <a:t>It is at the output that we first start seeing how things diverge.</a:t>
            </a:r>
            <a:endParaRPr lang="en-US"/>
          </a:p>
        </p:txBody>
      </p:sp>
      <p:sp>
        <p:nvSpPr>
          <p:cNvPr id="4" name="Slide Number Placeholder 3"/>
          <p:cNvSpPr>
            <a:spLocks noGrp="1"/>
          </p:cNvSpPr>
          <p:nvPr>
            <p:ph type="sldNum" sz="quarter" idx="5"/>
          </p:nvPr>
        </p:nvSpPr>
        <p:spPr/>
        <p:txBody>
          <a:bodyPr/>
          <a:lstStyle/>
          <a:p>
            <a:fld id="{EF5FDDE9-A9FD-42CB-B844-988DC7B9E6EF}" type="slidenum">
              <a:rPr lang="en-US" smtClean="0"/>
              <a:t>37</a:t>
            </a:fld>
            <a:endParaRPr lang="en-US"/>
          </a:p>
        </p:txBody>
      </p:sp>
    </p:spTree>
    <p:extLst>
      <p:ext uri="{BB962C8B-B14F-4D97-AF65-F5344CB8AC3E}">
        <p14:creationId xmlns:p14="http://schemas.microsoft.com/office/powerpoint/2010/main" val="25319061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22222"/>
                </a:solidFill>
                <a:effectLst/>
                <a:latin typeface="Helvetica" panose="020B0604020202020204" pitchFamily="34" charset="0"/>
              </a:rPr>
              <a:t>That vector can now be used as the input for a classifier of our choosing. The paper achieves great results by just using a single-layer neural network as the classifier.</a:t>
            </a:r>
          </a:p>
          <a:p>
            <a:endParaRPr lang="en-GB" b="0" i="0" dirty="0">
              <a:solidFill>
                <a:srgbClr val="222222"/>
              </a:solidFill>
              <a:effectLst/>
              <a:latin typeface="Helvetica" panose="020B0604020202020204" pitchFamily="34" charset="0"/>
            </a:endParaRPr>
          </a:p>
          <a:p>
            <a:r>
              <a:rPr lang="en-GB" b="0" i="0" dirty="0">
                <a:solidFill>
                  <a:srgbClr val="222222"/>
                </a:solidFill>
                <a:effectLst/>
                <a:latin typeface="Helvetica" panose="020B0604020202020204" pitchFamily="34" charset="0"/>
              </a:rPr>
              <a:t>If you have more labels (for example if you’re an email service that tags emails with “spam”, “not spam”, “social”, and “promotion”), you just tweak the classifier network to have more output neurons that then pass through </a:t>
            </a:r>
            <a:r>
              <a:rPr lang="en-GB" b="0" i="0" dirty="0" err="1">
                <a:solidFill>
                  <a:srgbClr val="222222"/>
                </a:solidFill>
                <a:effectLst/>
                <a:latin typeface="Helvetica" panose="020B0604020202020204" pitchFamily="34" charset="0"/>
              </a:rPr>
              <a:t>softmax</a:t>
            </a:r>
            <a:r>
              <a:rPr lang="en-GB" b="0" i="0">
                <a:solidFill>
                  <a:srgbClr val="222222"/>
                </a:solidFill>
                <a:effectLst/>
                <a:latin typeface="Helvetica" panose="020B0604020202020204" pitchFamily="34" charset="0"/>
              </a:rPr>
              <a:t>.</a:t>
            </a:r>
            <a:endParaRPr lang="en-US" dirty="0"/>
          </a:p>
        </p:txBody>
      </p:sp>
      <p:sp>
        <p:nvSpPr>
          <p:cNvPr id="4" name="Slide Number Placeholder 3"/>
          <p:cNvSpPr>
            <a:spLocks noGrp="1"/>
          </p:cNvSpPr>
          <p:nvPr>
            <p:ph type="sldNum" sz="quarter" idx="5"/>
          </p:nvPr>
        </p:nvSpPr>
        <p:spPr/>
        <p:txBody>
          <a:bodyPr/>
          <a:lstStyle/>
          <a:p>
            <a:fld id="{EF5FDDE9-A9FD-42CB-B844-988DC7B9E6EF}" type="slidenum">
              <a:rPr lang="en-US" smtClean="0"/>
              <a:t>38</a:t>
            </a:fld>
            <a:endParaRPr lang="en-US"/>
          </a:p>
        </p:txBody>
      </p:sp>
    </p:spTree>
    <p:extLst>
      <p:ext uri="{BB962C8B-B14F-4D97-AF65-F5344CB8AC3E}">
        <p14:creationId xmlns:p14="http://schemas.microsoft.com/office/powerpoint/2010/main" val="21012114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solidFill>
                  <a:srgbClr val="000000"/>
                </a:solidFill>
                <a:effectLst/>
                <a:latin typeface="Montserrat" panose="00000500000000000000" pitchFamily="2" charset="0"/>
              </a:rPr>
              <a:t>2 - Generalized Self-Attention </a:t>
            </a:r>
          </a:p>
          <a:p>
            <a:pPr algn="l"/>
            <a:r>
              <a:rPr lang="en-GB" b="0" i="0" dirty="0">
                <a:solidFill>
                  <a:srgbClr val="000000"/>
                </a:solidFill>
                <a:effectLst/>
                <a:latin typeface="Open Sans" panose="020B0606030504020204" pitchFamily="34" charset="0"/>
              </a:rPr>
              <a:t>Self-Attention is a powerful tool in neural networks, and not just for Transformer architectures. </a:t>
            </a:r>
          </a:p>
          <a:p>
            <a:pPr algn="l"/>
            <a:r>
              <a:rPr lang="en-GB" b="0" i="0" dirty="0">
                <a:solidFill>
                  <a:srgbClr val="000000"/>
                </a:solidFill>
                <a:effectLst/>
                <a:latin typeface="Open Sans" panose="020B0606030504020204" pitchFamily="34" charset="0"/>
              </a:rPr>
              <a:t>Here is how I would describe its purpose in a more general way:</a:t>
            </a:r>
          </a:p>
          <a:p>
            <a:pPr algn="l">
              <a:buFont typeface="+mj-lt"/>
              <a:buAutoNum type="arabicPeriod"/>
            </a:pPr>
            <a:r>
              <a:rPr lang="en-GB" b="0" i="0" dirty="0">
                <a:solidFill>
                  <a:srgbClr val="000000"/>
                </a:solidFill>
                <a:effectLst/>
                <a:latin typeface="Open Sans" panose="020B0606030504020204" pitchFamily="34" charset="0"/>
              </a:rPr>
              <a:t>It operates between two sets of vectors: “inputs” and “targets”. </a:t>
            </a:r>
          </a:p>
          <a:p>
            <a:pPr algn="l">
              <a:buFont typeface="+mj-lt"/>
              <a:buAutoNum type="arabicPeriod"/>
            </a:pPr>
            <a:r>
              <a:rPr lang="en-GB" b="0" i="0" dirty="0">
                <a:solidFill>
                  <a:srgbClr val="000000"/>
                </a:solidFill>
                <a:effectLst/>
                <a:latin typeface="Open Sans" panose="020B0606030504020204" pitchFamily="34" charset="0"/>
              </a:rPr>
              <a:t>The goal is to “enhance” the input vectors with information from the targets.</a:t>
            </a:r>
          </a:p>
          <a:p>
            <a:pPr algn="l">
              <a:buFont typeface="+mj-lt"/>
              <a:buAutoNum type="arabicPeriod"/>
            </a:pPr>
            <a:r>
              <a:rPr lang="en-GB" b="0" i="0" dirty="0">
                <a:solidFill>
                  <a:srgbClr val="000000"/>
                </a:solidFill>
                <a:effectLst/>
                <a:latin typeface="Open Sans" panose="020B0606030504020204" pitchFamily="34" charset="0"/>
              </a:rPr>
              <a:t>The input and target vectors do not necessarily need to be the same type of data! </a:t>
            </a:r>
          </a:p>
          <a:p>
            <a:pPr algn="l"/>
            <a:r>
              <a:rPr lang="en-GB" b="0" i="0" dirty="0">
                <a:solidFill>
                  <a:srgbClr val="000000"/>
                </a:solidFill>
                <a:effectLst/>
                <a:latin typeface="Open Sans" panose="020B0606030504020204" pitchFamily="34" charset="0"/>
              </a:rPr>
              <a:t>You can often find ways to create embedding representations of anything–for example, an image, a product, or a person’s taste in music! And any of these could be used as inputs or targets for attention.</a:t>
            </a:r>
          </a:p>
          <a:p>
            <a:pPr algn="l"/>
            <a:r>
              <a:rPr lang="en-GB" b="0" i="0" dirty="0">
                <a:solidFill>
                  <a:srgbClr val="000000"/>
                </a:solidFill>
                <a:effectLst/>
                <a:latin typeface="Open Sans" panose="020B0606030504020204" pitchFamily="34" charset="0"/>
              </a:rPr>
              <a:t>You could enrich the embedding for an image by pulling information from the words in its caption. You could enrich the embedding for a song by pulling information from the “taste vectors” of the listeners who like it.</a:t>
            </a:r>
          </a:p>
          <a:p>
            <a:pPr algn="l"/>
            <a:r>
              <a:rPr lang="en-GB" b="0" i="0" dirty="0">
                <a:solidFill>
                  <a:srgbClr val="000000"/>
                </a:solidFill>
                <a:effectLst/>
                <a:latin typeface="Open Sans" panose="020B0606030504020204" pitchFamily="34" charset="0"/>
              </a:rPr>
              <a:t>Lots of possibilities!</a:t>
            </a:r>
          </a:p>
          <a:p>
            <a:endParaRPr lang="en-US" dirty="0"/>
          </a:p>
        </p:txBody>
      </p:sp>
      <p:sp>
        <p:nvSpPr>
          <p:cNvPr id="4" name="Slide Number Placeholder 3"/>
          <p:cNvSpPr>
            <a:spLocks noGrp="1"/>
          </p:cNvSpPr>
          <p:nvPr>
            <p:ph type="sldNum" sz="quarter" idx="5"/>
          </p:nvPr>
        </p:nvSpPr>
        <p:spPr/>
        <p:txBody>
          <a:bodyPr/>
          <a:lstStyle/>
          <a:p>
            <a:fld id="{EF5FDDE9-A9FD-42CB-B844-988DC7B9E6EF}" type="slidenum">
              <a:rPr lang="en-US" smtClean="0"/>
              <a:t>42</a:t>
            </a:fld>
            <a:endParaRPr lang="en-US"/>
          </a:p>
        </p:txBody>
      </p:sp>
    </p:spTree>
    <p:extLst>
      <p:ext uri="{BB962C8B-B14F-4D97-AF65-F5344CB8AC3E}">
        <p14:creationId xmlns:p14="http://schemas.microsoft.com/office/powerpoint/2010/main" val="6294386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000000"/>
                </a:solidFill>
                <a:effectLst/>
                <a:latin typeface="Open Sans" panose="020B0606030504020204" pitchFamily="34" charset="0"/>
              </a:rPr>
              <a:t>Transformer models contain </a:t>
            </a:r>
            <a:r>
              <a:rPr lang="en-GB" b="0" i="1" dirty="0">
                <a:solidFill>
                  <a:srgbClr val="000000"/>
                </a:solidFill>
                <a:effectLst/>
                <a:latin typeface="Open Sans" panose="020B0606030504020204" pitchFamily="34" charset="0"/>
              </a:rPr>
              <a:t>many </a:t>
            </a:r>
            <a:r>
              <a:rPr lang="en-GB" b="0" i="0" dirty="0">
                <a:solidFill>
                  <a:srgbClr val="000000"/>
                </a:solidFill>
                <a:effectLst/>
                <a:latin typeface="Open Sans" panose="020B0606030504020204" pitchFamily="34" charset="0"/>
              </a:rPr>
              <a:t>attention heads, and each one serves a different role. </a:t>
            </a:r>
          </a:p>
          <a:p>
            <a:pPr algn="l"/>
            <a:r>
              <a:rPr lang="en-GB" b="0" i="0" dirty="0">
                <a:solidFill>
                  <a:srgbClr val="000000"/>
                </a:solidFill>
                <a:effectLst/>
                <a:latin typeface="Open Sans" panose="020B0606030504020204" pitchFamily="34" charset="0"/>
              </a:rPr>
              <a:t>They generally seem to be looking for a particular relationship between an input and a target. For example, one head might recognize the relationship between a verb and its “direct object” (e.g. I </a:t>
            </a:r>
            <a:r>
              <a:rPr lang="en-GB" b="1" i="0" dirty="0">
                <a:solidFill>
                  <a:srgbClr val="000000"/>
                </a:solidFill>
                <a:effectLst/>
                <a:latin typeface="Open Sans" panose="020B0606030504020204" pitchFamily="34" charset="0"/>
              </a:rPr>
              <a:t>drew</a:t>
            </a:r>
            <a:r>
              <a:rPr lang="en-GB" b="0" i="0" dirty="0">
                <a:solidFill>
                  <a:srgbClr val="000000"/>
                </a:solidFill>
                <a:effectLst/>
                <a:latin typeface="Open Sans" panose="020B0606030504020204" pitchFamily="34" charset="0"/>
              </a:rPr>
              <a:t> a </a:t>
            </a:r>
            <a:r>
              <a:rPr lang="en-GB" b="1" i="0" dirty="0">
                <a:solidFill>
                  <a:srgbClr val="000000"/>
                </a:solidFill>
                <a:effectLst/>
                <a:latin typeface="Open Sans" panose="020B0606030504020204" pitchFamily="34" charset="0"/>
              </a:rPr>
              <a:t>tree</a:t>
            </a:r>
            <a:r>
              <a:rPr lang="en-GB" b="0" i="0" dirty="0">
                <a:solidFill>
                  <a:srgbClr val="000000"/>
                </a:solidFill>
                <a:effectLst/>
                <a:latin typeface="Open Sans" panose="020B0606030504020204" pitchFamily="34" charset="0"/>
              </a:rPr>
              <a:t>). </a:t>
            </a:r>
          </a:p>
          <a:p>
            <a:pPr algn="l"/>
            <a:r>
              <a:rPr lang="en-GB" b="0" i="0" dirty="0">
                <a:solidFill>
                  <a:srgbClr val="000000"/>
                </a:solidFill>
                <a:effectLst/>
                <a:latin typeface="Open Sans" panose="020B0606030504020204" pitchFamily="34" charset="0"/>
              </a:rPr>
              <a:t>The input vectors are projected onto a “query” space, and the targets are projected onto a “key” space. Projecting them onto these spaces allows the head to identify the relationship it’s looking for; if an input and target have that relationship, then the dot product between their query and key vectors will be high!</a:t>
            </a:r>
          </a:p>
          <a:p>
            <a:endParaRPr lang="en-US" dirty="0"/>
          </a:p>
        </p:txBody>
      </p:sp>
      <p:sp>
        <p:nvSpPr>
          <p:cNvPr id="4" name="Slide Number Placeholder 3"/>
          <p:cNvSpPr>
            <a:spLocks noGrp="1"/>
          </p:cNvSpPr>
          <p:nvPr>
            <p:ph type="sldNum" sz="quarter" idx="5"/>
          </p:nvPr>
        </p:nvSpPr>
        <p:spPr/>
        <p:txBody>
          <a:bodyPr/>
          <a:lstStyle/>
          <a:p>
            <a:fld id="{EF5FDDE9-A9FD-42CB-B844-988DC7B9E6EF}" type="slidenum">
              <a:rPr lang="en-US" smtClean="0"/>
              <a:t>43</a:t>
            </a:fld>
            <a:endParaRPr lang="en-US"/>
          </a:p>
        </p:txBody>
      </p:sp>
    </p:spTree>
    <p:extLst>
      <p:ext uri="{BB962C8B-B14F-4D97-AF65-F5344CB8AC3E}">
        <p14:creationId xmlns:p14="http://schemas.microsoft.com/office/powerpoint/2010/main" val="15068917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000000"/>
                </a:solidFill>
                <a:effectLst/>
                <a:latin typeface="Open Sans" panose="020B0606030504020204" pitchFamily="34" charset="0"/>
              </a:rPr>
              <a:t>The projection matrices are given the variable ‘W’, (and distinguished with a superscript: Q, K, or V).</a:t>
            </a:r>
          </a:p>
          <a:p>
            <a:pPr algn="l"/>
            <a:r>
              <a:rPr lang="en-GB" b="0" i="0" dirty="0">
                <a:solidFill>
                  <a:srgbClr val="000000"/>
                </a:solidFill>
                <a:effectLst/>
                <a:latin typeface="Open Sans" panose="020B0606030504020204" pitchFamily="34" charset="0"/>
              </a:rPr>
              <a:t>‘X’ is typically used to represent the input vectors. For the target vectors, I’m choosing to use the variable ‘C’ (which could stand for “context”).</a:t>
            </a:r>
          </a:p>
          <a:p>
            <a:pPr algn="l"/>
            <a:r>
              <a:rPr lang="en-GB" b="0" i="0" dirty="0">
                <a:solidFill>
                  <a:srgbClr val="000000"/>
                </a:solidFill>
                <a:effectLst/>
                <a:latin typeface="Open Sans" panose="020B0606030504020204" pitchFamily="34" charset="0"/>
              </a:rPr>
              <a:t>A note on vector lengths: For generalized attention, the inputs and targets could be different vector lengths, but they must be projected to the same dimension for calculating the attention scores.</a:t>
            </a:r>
          </a:p>
          <a:p>
            <a:endParaRPr lang="en-US" dirty="0"/>
          </a:p>
        </p:txBody>
      </p:sp>
      <p:sp>
        <p:nvSpPr>
          <p:cNvPr id="4" name="Slide Number Placeholder 3"/>
          <p:cNvSpPr>
            <a:spLocks noGrp="1"/>
          </p:cNvSpPr>
          <p:nvPr>
            <p:ph type="sldNum" sz="quarter" idx="5"/>
          </p:nvPr>
        </p:nvSpPr>
        <p:spPr/>
        <p:txBody>
          <a:bodyPr/>
          <a:lstStyle/>
          <a:p>
            <a:fld id="{EF5FDDE9-A9FD-42CB-B844-988DC7B9E6EF}" type="slidenum">
              <a:rPr lang="en-US" smtClean="0"/>
              <a:t>44</a:t>
            </a:fld>
            <a:endParaRPr lang="en-US"/>
          </a:p>
        </p:txBody>
      </p:sp>
    </p:spTree>
    <p:extLst>
      <p:ext uri="{BB962C8B-B14F-4D97-AF65-F5344CB8AC3E}">
        <p14:creationId xmlns:p14="http://schemas.microsoft.com/office/powerpoint/2010/main" val="41748039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000000"/>
                </a:solidFill>
                <a:effectLst/>
                <a:latin typeface="Open Sans" panose="020B0606030504020204" pitchFamily="34" charset="0"/>
              </a:rPr>
              <a:t>For each head, we multiply the query vector with the keys. This gives us the attention “values”, one per target. Applying the </a:t>
            </a:r>
            <a:r>
              <a:rPr lang="en-GB" b="0" i="0" dirty="0" err="1">
                <a:solidFill>
                  <a:srgbClr val="000000"/>
                </a:solidFill>
                <a:effectLst/>
                <a:latin typeface="Open Sans" panose="020B0606030504020204" pitchFamily="34" charset="0"/>
              </a:rPr>
              <a:t>softmax</a:t>
            </a:r>
            <a:r>
              <a:rPr lang="en-GB" b="0" i="0" dirty="0">
                <a:solidFill>
                  <a:srgbClr val="000000"/>
                </a:solidFill>
                <a:effectLst/>
                <a:latin typeface="Open Sans" panose="020B0606030504020204" pitchFamily="34" charset="0"/>
              </a:rPr>
              <a:t> function to those values gives us the attention </a:t>
            </a:r>
            <a:r>
              <a:rPr lang="en-GB" b="1" i="0" dirty="0">
                <a:solidFill>
                  <a:srgbClr val="000000"/>
                </a:solidFill>
                <a:effectLst/>
                <a:latin typeface="Open Sans" panose="020B0606030504020204" pitchFamily="34" charset="0"/>
              </a:rPr>
              <a:t>scores</a:t>
            </a:r>
            <a:r>
              <a:rPr lang="en-GB" b="0" i="0" dirty="0">
                <a:solidFill>
                  <a:srgbClr val="000000"/>
                </a:solidFill>
                <a:effectLst/>
                <a:latin typeface="Open Sans" panose="020B0606030504020204" pitchFamily="34" charset="0"/>
              </a:rPr>
              <a:t>.</a:t>
            </a:r>
          </a:p>
          <a:p>
            <a:pPr algn="l"/>
            <a:r>
              <a:rPr lang="en-GB" b="0" i="0" dirty="0">
                <a:solidFill>
                  <a:srgbClr val="000000"/>
                </a:solidFill>
                <a:effectLst/>
                <a:latin typeface="Open Sans" panose="020B0606030504020204" pitchFamily="34" charset="0"/>
              </a:rPr>
              <a:t>The authors also found it helpful to scale down the attention values before applying the </a:t>
            </a:r>
            <a:r>
              <a:rPr lang="en-GB" b="0" i="0" dirty="0" err="1">
                <a:solidFill>
                  <a:srgbClr val="000000"/>
                </a:solidFill>
                <a:effectLst/>
                <a:latin typeface="Open Sans" panose="020B0606030504020204" pitchFamily="34" charset="0"/>
              </a:rPr>
              <a:t>softmax</a:t>
            </a:r>
            <a:r>
              <a:rPr lang="en-GB" b="0" i="0" dirty="0">
                <a:solidFill>
                  <a:srgbClr val="000000"/>
                </a:solidFill>
                <a:effectLst/>
                <a:latin typeface="Open Sans" panose="020B0606030504020204" pitchFamily="34" charset="0"/>
              </a:rPr>
              <a:t> in order to avoid “vanishing gradients”.</a:t>
            </a:r>
          </a:p>
          <a:p>
            <a:endParaRPr lang="en-US" dirty="0"/>
          </a:p>
        </p:txBody>
      </p:sp>
      <p:sp>
        <p:nvSpPr>
          <p:cNvPr id="4" name="Slide Number Placeholder 3"/>
          <p:cNvSpPr>
            <a:spLocks noGrp="1"/>
          </p:cNvSpPr>
          <p:nvPr>
            <p:ph type="sldNum" sz="quarter" idx="5"/>
          </p:nvPr>
        </p:nvSpPr>
        <p:spPr/>
        <p:txBody>
          <a:bodyPr/>
          <a:lstStyle/>
          <a:p>
            <a:fld id="{EF5FDDE9-A9FD-42CB-B844-988DC7B9E6EF}" type="slidenum">
              <a:rPr lang="en-US" smtClean="0"/>
              <a:t>45</a:t>
            </a:fld>
            <a:endParaRPr lang="en-US"/>
          </a:p>
        </p:txBody>
      </p:sp>
    </p:spTree>
    <p:extLst>
      <p:ext uri="{BB962C8B-B14F-4D97-AF65-F5344CB8AC3E}">
        <p14:creationId xmlns:p14="http://schemas.microsoft.com/office/powerpoint/2010/main" val="23928776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000000"/>
                </a:solidFill>
                <a:effectLst/>
                <a:latin typeface="Open Sans" panose="020B0606030504020204" pitchFamily="34" charset="0"/>
              </a:rPr>
              <a:t>When we project a target vector onto the Value space, we are extracting the information that this head is responsible for gathering from the target.</a:t>
            </a:r>
          </a:p>
          <a:p>
            <a:pPr algn="l"/>
            <a:r>
              <a:rPr lang="en-GB" b="0" i="0" dirty="0">
                <a:solidFill>
                  <a:srgbClr val="000000"/>
                </a:solidFill>
                <a:effectLst/>
                <a:latin typeface="Open Sans" panose="020B0606030504020204" pitchFamily="34" charset="0"/>
              </a:rPr>
              <a:t>Even though not all (or possibly not any!) of the targets are relevant to this particular attention head, we project them all anyway.</a:t>
            </a:r>
          </a:p>
          <a:p>
            <a:pPr algn="l"/>
            <a:r>
              <a:rPr lang="en-GB" b="0" i="0" dirty="0">
                <a:solidFill>
                  <a:srgbClr val="000000"/>
                </a:solidFill>
                <a:effectLst/>
                <a:latin typeface="Open Sans" panose="020B0606030504020204" pitchFamily="34" charset="0"/>
              </a:rPr>
              <a:t>(Because of how matrix multiplication works in GPUs, I suspect that it’s faster to simply do this full matrix multiplication rather than to select a subset of targets).</a:t>
            </a:r>
          </a:p>
          <a:p>
            <a:pPr algn="l"/>
            <a:r>
              <a:rPr lang="en-GB" b="0" i="0" dirty="0">
                <a:solidFill>
                  <a:srgbClr val="000000"/>
                </a:solidFill>
                <a:effectLst/>
                <a:latin typeface="Open Sans" panose="020B0606030504020204" pitchFamily="34" charset="0"/>
              </a:rPr>
              <a:t>After projecting the targets, we can use the attention scores from the previous step to calculate a weighted average of the value vectors. This combines the information extracted from the different targets down into a single vector!</a:t>
            </a:r>
          </a:p>
          <a:p>
            <a:endParaRPr lang="en-US" dirty="0"/>
          </a:p>
        </p:txBody>
      </p:sp>
      <p:sp>
        <p:nvSpPr>
          <p:cNvPr id="4" name="Slide Number Placeholder 3"/>
          <p:cNvSpPr>
            <a:spLocks noGrp="1"/>
          </p:cNvSpPr>
          <p:nvPr>
            <p:ph type="sldNum" sz="quarter" idx="5"/>
          </p:nvPr>
        </p:nvSpPr>
        <p:spPr/>
        <p:txBody>
          <a:bodyPr/>
          <a:lstStyle/>
          <a:p>
            <a:fld id="{EF5FDDE9-A9FD-42CB-B844-988DC7B9E6EF}" type="slidenum">
              <a:rPr lang="en-US" smtClean="0"/>
              <a:t>46</a:t>
            </a:fld>
            <a:endParaRPr lang="en-US"/>
          </a:p>
        </p:txBody>
      </p:sp>
    </p:spTree>
    <p:extLst>
      <p:ext uri="{BB962C8B-B14F-4D97-AF65-F5344CB8AC3E}">
        <p14:creationId xmlns:p14="http://schemas.microsoft.com/office/powerpoint/2010/main" val="37976983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000000"/>
                </a:solidFill>
                <a:effectLst/>
                <a:latin typeface="Open Sans" panose="020B0606030504020204" pitchFamily="34" charset="0"/>
              </a:rPr>
              <a:t>The Value space represents our information in a different way than either the inputs or the targets. At a minimum, it has a much smaller vector length! </a:t>
            </a:r>
          </a:p>
          <a:p>
            <a:pPr algn="l"/>
            <a:r>
              <a:rPr lang="en-GB" b="0" i="0" dirty="0">
                <a:solidFill>
                  <a:srgbClr val="000000"/>
                </a:solidFill>
                <a:effectLst/>
                <a:latin typeface="Open Sans" panose="020B0606030504020204" pitchFamily="34" charset="0"/>
              </a:rPr>
              <a:t>In order to actually add our result back to the input embedding, we need to get the selected data from the Value space projected onto the input space. This is to address the difference in vector length, but also to account for the different ways that the two spaces represent information.</a:t>
            </a:r>
          </a:p>
          <a:p>
            <a:pPr algn="l"/>
            <a:r>
              <a:rPr lang="en-GB" b="0" i="0" dirty="0">
                <a:solidFill>
                  <a:srgbClr val="000000"/>
                </a:solidFill>
                <a:effectLst/>
                <a:latin typeface="Open Sans" panose="020B0606030504020204" pitchFamily="34" charset="0"/>
              </a:rPr>
              <a:t>Finally, we also need to combine the information gathered across the different heads! We could simply add them together, but instead we allow the model to weight the contributions of the different heads. </a:t>
            </a:r>
          </a:p>
          <a:p>
            <a:pPr algn="l"/>
            <a:r>
              <a:rPr lang="en-GB" b="0" i="0" dirty="0">
                <a:solidFill>
                  <a:srgbClr val="000000"/>
                </a:solidFill>
                <a:effectLst/>
                <a:latin typeface="Open Sans" panose="020B0606030504020204" pitchFamily="34" charset="0"/>
              </a:rPr>
              <a:t>Projecting to input space and taking a weighted combination of the different heads is all done at once using a single matrix, W^O.</a:t>
            </a:r>
          </a:p>
          <a:p>
            <a:endParaRPr lang="en-US" dirty="0"/>
          </a:p>
        </p:txBody>
      </p:sp>
      <p:sp>
        <p:nvSpPr>
          <p:cNvPr id="4" name="Slide Number Placeholder 3"/>
          <p:cNvSpPr>
            <a:spLocks noGrp="1"/>
          </p:cNvSpPr>
          <p:nvPr>
            <p:ph type="sldNum" sz="quarter" idx="5"/>
          </p:nvPr>
        </p:nvSpPr>
        <p:spPr/>
        <p:txBody>
          <a:bodyPr/>
          <a:lstStyle/>
          <a:p>
            <a:fld id="{EF5FDDE9-A9FD-42CB-B844-988DC7B9E6EF}" type="slidenum">
              <a:rPr lang="en-US" smtClean="0"/>
              <a:t>48</a:t>
            </a:fld>
            <a:endParaRPr lang="en-US"/>
          </a:p>
        </p:txBody>
      </p:sp>
    </p:spTree>
    <p:extLst>
      <p:ext uri="{BB962C8B-B14F-4D97-AF65-F5344CB8AC3E}">
        <p14:creationId xmlns:p14="http://schemas.microsoft.com/office/powerpoint/2010/main" val="26654523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solidFill>
                  <a:srgbClr val="000000"/>
                </a:solidFill>
                <a:effectLst/>
                <a:latin typeface="Open Sans" panose="020B0606030504020204" pitchFamily="34" charset="0"/>
              </a:rPr>
              <a:t>Residuals</a:t>
            </a:r>
            <a:endParaRPr lang="en-GB" b="0" i="0" dirty="0">
              <a:solidFill>
                <a:srgbClr val="000000"/>
              </a:solidFill>
              <a:effectLst/>
              <a:latin typeface="Open Sans" panose="020B0606030504020204" pitchFamily="34" charset="0"/>
            </a:endParaRPr>
          </a:p>
          <a:p>
            <a:pPr algn="l"/>
            <a:r>
              <a:rPr lang="en-GB" b="0" i="0" dirty="0">
                <a:solidFill>
                  <a:srgbClr val="000000"/>
                </a:solidFill>
                <a:effectLst/>
                <a:latin typeface="Open Sans" panose="020B0606030504020204" pitchFamily="34" charset="0"/>
              </a:rPr>
              <a:t>A standard technique used in deep neural networks is a “residual connection”. This fancy name simply refers to adding the input of a layer to its output before continuing to the next layer.</a:t>
            </a:r>
          </a:p>
          <a:p>
            <a:pPr algn="l"/>
            <a:r>
              <a:rPr lang="en-GB" b="0" i="0" dirty="0">
                <a:solidFill>
                  <a:srgbClr val="000000"/>
                </a:solidFill>
                <a:effectLst/>
                <a:latin typeface="Open Sans" panose="020B0606030504020204" pitchFamily="34" charset="0"/>
              </a:rPr>
              <a:t>final output = layer output + input</a:t>
            </a:r>
          </a:p>
          <a:p>
            <a:pPr algn="l"/>
            <a:r>
              <a:rPr lang="en-GB" b="0" i="0" dirty="0">
                <a:solidFill>
                  <a:srgbClr val="000000"/>
                </a:solidFill>
                <a:effectLst/>
                <a:latin typeface="Open Sans" panose="020B0606030504020204" pitchFamily="34" charset="0"/>
              </a:rPr>
              <a:t>This means that what the layer produces is not an updated vector, but rather an </a:t>
            </a:r>
            <a:r>
              <a:rPr lang="en-GB" b="0" i="1" dirty="0">
                <a:solidFill>
                  <a:srgbClr val="000000"/>
                </a:solidFill>
                <a:effectLst/>
                <a:latin typeface="Open Sans" panose="020B0606030504020204" pitchFamily="34" charset="0"/>
              </a:rPr>
              <a:t>adjustment</a:t>
            </a:r>
            <a:r>
              <a:rPr lang="en-GB" b="0" i="0" dirty="0">
                <a:solidFill>
                  <a:srgbClr val="000000"/>
                </a:solidFill>
                <a:effectLst/>
                <a:latin typeface="Open Sans" panose="020B0606030504020204" pitchFamily="34" charset="0"/>
              </a:rPr>
              <a:t> to make to the input vector. Apparently it is easier for a component like Self-Attention to learn how to produce an adjustment vector than an updated one, so this technique improves training. </a:t>
            </a:r>
          </a:p>
          <a:p>
            <a:pPr algn="l"/>
            <a:r>
              <a:rPr lang="en-GB" b="0" i="0" dirty="0">
                <a:solidFill>
                  <a:srgbClr val="000000"/>
                </a:solidFill>
                <a:effectLst/>
                <a:latin typeface="Open Sans" panose="020B0606030504020204" pitchFamily="34" charset="0"/>
              </a:rPr>
              <a:t> </a:t>
            </a:r>
          </a:p>
          <a:p>
            <a:pPr algn="l"/>
            <a:r>
              <a:rPr lang="en-GB" b="1" i="0" dirty="0">
                <a:solidFill>
                  <a:srgbClr val="000000"/>
                </a:solidFill>
                <a:effectLst/>
                <a:latin typeface="Open Sans" panose="020B0606030504020204" pitchFamily="34" charset="0"/>
              </a:rPr>
              <a:t>Review</a:t>
            </a:r>
            <a:endParaRPr lang="en-GB" b="0" i="0" dirty="0">
              <a:solidFill>
                <a:srgbClr val="000000"/>
              </a:solidFill>
              <a:effectLst/>
              <a:latin typeface="Open Sans" panose="020B0606030504020204" pitchFamily="34" charset="0"/>
            </a:endParaRPr>
          </a:p>
          <a:p>
            <a:pPr algn="l"/>
            <a:r>
              <a:rPr lang="en-GB" b="0" i="0" dirty="0">
                <a:solidFill>
                  <a:srgbClr val="000000"/>
                </a:solidFill>
                <a:effectLst/>
                <a:latin typeface="Open Sans" panose="020B0606030504020204" pitchFamily="34" charset="0"/>
              </a:rPr>
              <a:t>The final slide shows the full set of equations. Hopefully it’s easier now for you to quickly see the connection between the self-attention steps and their mathematical representations! </a:t>
            </a:r>
          </a:p>
          <a:p>
            <a:endParaRPr lang="en-US" dirty="0"/>
          </a:p>
        </p:txBody>
      </p:sp>
      <p:sp>
        <p:nvSpPr>
          <p:cNvPr id="4" name="Slide Number Placeholder 3"/>
          <p:cNvSpPr>
            <a:spLocks noGrp="1"/>
          </p:cNvSpPr>
          <p:nvPr>
            <p:ph type="sldNum" sz="quarter" idx="5"/>
          </p:nvPr>
        </p:nvSpPr>
        <p:spPr/>
        <p:txBody>
          <a:bodyPr/>
          <a:lstStyle/>
          <a:p>
            <a:fld id="{EF5FDDE9-A9FD-42CB-B844-988DC7B9E6EF}" type="slidenum">
              <a:rPr lang="en-US" smtClean="0"/>
              <a:t>49</a:t>
            </a:fld>
            <a:endParaRPr lang="en-US"/>
          </a:p>
        </p:txBody>
      </p:sp>
    </p:spTree>
    <p:extLst>
      <p:ext uri="{BB962C8B-B14F-4D97-AF65-F5344CB8AC3E}">
        <p14:creationId xmlns:p14="http://schemas.microsoft.com/office/powerpoint/2010/main" val="19444678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5FDDE9-A9FD-42CB-B844-988DC7B9E6EF}" type="slidenum">
              <a:rPr lang="en-US" smtClean="0"/>
              <a:t>50</a:t>
            </a:fld>
            <a:endParaRPr lang="en-US"/>
          </a:p>
        </p:txBody>
      </p:sp>
    </p:spTree>
    <p:extLst>
      <p:ext uri="{BB962C8B-B14F-4D97-AF65-F5344CB8AC3E}">
        <p14:creationId xmlns:p14="http://schemas.microsoft.com/office/powerpoint/2010/main" val="3865306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GB" b="1" i="0" dirty="0">
                <a:solidFill>
                  <a:srgbClr val="222222"/>
                </a:solidFill>
                <a:effectLst/>
                <a:latin typeface="Helvetica Neue"/>
              </a:rPr>
              <a:t>Looking under the hood</a:t>
            </a:r>
          </a:p>
          <a:p>
            <a:pPr algn="l" fontAlgn="base"/>
            <a:r>
              <a:rPr lang="en-GB" b="0" i="0" dirty="0">
                <a:solidFill>
                  <a:srgbClr val="222222"/>
                </a:solidFill>
                <a:effectLst/>
                <a:latin typeface="Helvetica" panose="020B0604020202020204" pitchFamily="34" charset="0"/>
              </a:rPr>
              <a:t>Under the hood, the model is composed of an </a:t>
            </a:r>
            <a:r>
              <a:rPr lang="en-GB" b="0" i="0" dirty="0">
                <a:solidFill>
                  <a:srgbClr val="70BF41"/>
                </a:solidFill>
                <a:effectLst/>
                <a:latin typeface="Helvetica" panose="020B0604020202020204" pitchFamily="34" charset="0"/>
              </a:rPr>
              <a:t>encoder</a:t>
            </a:r>
            <a:r>
              <a:rPr lang="en-GB" b="0" i="0" dirty="0">
                <a:solidFill>
                  <a:srgbClr val="222222"/>
                </a:solidFill>
                <a:effectLst/>
                <a:latin typeface="Helvetica" panose="020B0604020202020204" pitchFamily="34" charset="0"/>
              </a:rPr>
              <a:t> and a </a:t>
            </a:r>
            <a:r>
              <a:rPr lang="en-GB" b="0" i="0" dirty="0">
                <a:solidFill>
                  <a:srgbClr val="B36AE2"/>
                </a:solidFill>
                <a:effectLst/>
                <a:latin typeface="Helvetica" panose="020B0604020202020204" pitchFamily="34" charset="0"/>
              </a:rPr>
              <a:t>decoder</a:t>
            </a:r>
            <a:r>
              <a:rPr lang="en-GB" b="0" i="0" dirty="0">
                <a:solidFill>
                  <a:srgbClr val="222222"/>
                </a:solidFill>
                <a:effectLst/>
                <a:latin typeface="Helvetica" panose="020B0604020202020204" pitchFamily="34" charset="0"/>
              </a:rPr>
              <a:t>.</a:t>
            </a:r>
          </a:p>
          <a:p>
            <a:pPr algn="l" fontAlgn="base"/>
            <a:r>
              <a:rPr lang="en-GB" b="0" i="0" dirty="0">
                <a:solidFill>
                  <a:srgbClr val="222222"/>
                </a:solidFill>
                <a:effectLst/>
                <a:latin typeface="Helvetica" panose="020B0604020202020204" pitchFamily="34" charset="0"/>
              </a:rPr>
              <a:t>The </a:t>
            </a:r>
            <a:r>
              <a:rPr lang="en-GB" b="0" i="0" dirty="0">
                <a:solidFill>
                  <a:srgbClr val="70BF41"/>
                </a:solidFill>
                <a:effectLst/>
                <a:latin typeface="Helvetica" panose="020B0604020202020204" pitchFamily="34" charset="0"/>
              </a:rPr>
              <a:t>encoder</a:t>
            </a:r>
            <a:r>
              <a:rPr lang="en-GB" b="0" i="0" dirty="0">
                <a:solidFill>
                  <a:srgbClr val="222222"/>
                </a:solidFill>
                <a:effectLst/>
                <a:latin typeface="Helvetica" panose="020B0604020202020204" pitchFamily="34" charset="0"/>
              </a:rPr>
              <a:t> processes each item in the input sequence, it compiles the information it captures into a vector (called the </a:t>
            </a:r>
            <a:r>
              <a:rPr lang="en-GB" b="0" i="0" dirty="0">
                <a:solidFill>
                  <a:srgbClr val="F39019"/>
                </a:solidFill>
                <a:effectLst/>
                <a:latin typeface="Helvetica" panose="020B0604020202020204" pitchFamily="34" charset="0"/>
              </a:rPr>
              <a:t>context</a:t>
            </a:r>
            <a:r>
              <a:rPr lang="en-GB" b="0" i="0" dirty="0">
                <a:solidFill>
                  <a:srgbClr val="222222"/>
                </a:solidFill>
                <a:effectLst/>
                <a:latin typeface="Helvetica" panose="020B0604020202020204" pitchFamily="34" charset="0"/>
              </a:rPr>
              <a:t>). After processing the entire input sequence, the </a:t>
            </a:r>
            <a:r>
              <a:rPr lang="en-GB" b="0" i="0" dirty="0">
                <a:solidFill>
                  <a:srgbClr val="70BF41"/>
                </a:solidFill>
                <a:effectLst/>
                <a:latin typeface="Helvetica" panose="020B0604020202020204" pitchFamily="34" charset="0"/>
              </a:rPr>
              <a:t>encoder</a:t>
            </a:r>
            <a:r>
              <a:rPr lang="en-GB" b="0" i="0" dirty="0">
                <a:solidFill>
                  <a:srgbClr val="222222"/>
                </a:solidFill>
                <a:effectLst/>
                <a:latin typeface="Helvetica" panose="020B0604020202020204" pitchFamily="34" charset="0"/>
              </a:rPr>
              <a:t> sends the </a:t>
            </a:r>
            <a:r>
              <a:rPr lang="en-GB" b="0" i="0" dirty="0">
                <a:solidFill>
                  <a:srgbClr val="F39019"/>
                </a:solidFill>
                <a:effectLst/>
                <a:latin typeface="Helvetica" panose="020B0604020202020204" pitchFamily="34" charset="0"/>
              </a:rPr>
              <a:t>context</a:t>
            </a:r>
            <a:r>
              <a:rPr lang="en-GB" b="0" i="0" dirty="0">
                <a:solidFill>
                  <a:srgbClr val="222222"/>
                </a:solidFill>
                <a:effectLst/>
                <a:latin typeface="Helvetica" panose="020B0604020202020204" pitchFamily="34" charset="0"/>
              </a:rPr>
              <a:t> over to the </a:t>
            </a:r>
            <a:r>
              <a:rPr lang="en-GB" b="0" i="0" dirty="0">
                <a:solidFill>
                  <a:srgbClr val="B36AE2"/>
                </a:solidFill>
                <a:effectLst/>
                <a:latin typeface="Helvetica" panose="020B0604020202020204" pitchFamily="34" charset="0"/>
              </a:rPr>
              <a:t>decoder</a:t>
            </a:r>
            <a:r>
              <a:rPr lang="en-GB" b="0" i="0" dirty="0">
                <a:solidFill>
                  <a:srgbClr val="222222"/>
                </a:solidFill>
                <a:effectLst/>
                <a:latin typeface="Helvetica" panose="020B0604020202020204" pitchFamily="34" charset="0"/>
              </a:rPr>
              <a:t>, which begins producing the output sequence item by item.</a:t>
            </a:r>
          </a:p>
          <a:p>
            <a:endParaRPr lang="en-US" dirty="0"/>
          </a:p>
        </p:txBody>
      </p:sp>
      <p:sp>
        <p:nvSpPr>
          <p:cNvPr id="4" name="Slide Number Placeholder 3"/>
          <p:cNvSpPr>
            <a:spLocks noGrp="1"/>
          </p:cNvSpPr>
          <p:nvPr>
            <p:ph type="sldNum" sz="quarter" idx="5"/>
          </p:nvPr>
        </p:nvSpPr>
        <p:spPr/>
        <p:txBody>
          <a:bodyPr/>
          <a:lstStyle/>
          <a:p>
            <a:fld id="{EF5FDDE9-A9FD-42CB-B844-988DC7B9E6EF}" type="slidenum">
              <a:rPr lang="en-US" smtClean="0"/>
              <a:t>4</a:t>
            </a:fld>
            <a:endParaRPr lang="en-US"/>
          </a:p>
        </p:txBody>
      </p:sp>
    </p:spTree>
    <p:extLst>
      <p:ext uri="{BB962C8B-B14F-4D97-AF65-F5344CB8AC3E}">
        <p14:creationId xmlns:p14="http://schemas.microsoft.com/office/powerpoint/2010/main" val="3227610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5FDDE9-A9FD-42CB-B844-988DC7B9E6EF}" type="slidenum">
              <a:rPr lang="en-US" smtClean="0"/>
              <a:t>7</a:t>
            </a:fld>
            <a:endParaRPr lang="en-US"/>
          </a:p>
        </p:txBody>
      </p:sp>
    </p:spTree>
    <p:extLst>
      <p:ext uri="{BB962C8B-B14F-4D97-AF65-F5344CB8AC3E}">
        <p14:creationId xmlns:p14="http://schemas.microsoft.com/office/powerpoint/2010/main" val="3619155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5FDDE9-A9FD-42CB-B844-988DC7B9E6EF}" type="slidenum">
              <a:rPr lang="en-US" smtClean="0"/>
              <a:t>8</a:t>
            </a:fld>
            <a:endParaRPr lang="en-US"/>
          </a:p>
        </p:txBody>
      </p:sp>
    </p:spTree>
    <p:extLst>
      <p:ext uri="{BB962C8B-B14F-4D97-AF65-F5344CB8AC3E}">
        <p14:creationId xmlns:p14="http://schemas.microsoft.com/office/powerpoint/2010/main" val="3946624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22222"/>
                </a:solidFill>
                <a:effectLst/>
                <a:latin typeface="Helvetica" panose="020B0604020202020204" pitchFamily="34" charset="0"/>
              </a:rPr>
              <a:t>The </a:t>
            </a:r>
            <a:r>
              <a:rPr lang="en-GB" b="0" i="0" dirty="0">
                <a:solidFill>
                  <a:srgbClr val="F39019"/>
                </a:solidFill>
                <a:effectLst/>
                <a:latin typeface="Helvetica" panose="020B0604020202020204" pitchFamily="34" charset="0"/>
              </a:rPr>
              <a:t>context</a:t>
            </a:r>
            <a:r>
              <a:rPr lang="en-GB" b="0" i="0" dirty="0">
                <a:solidFill>
                  <a:srgbClr val="222222"/>
                </a:solidFill>
                <a:effectLst/>
                <a:latin typeface="Helvetica" panose="020B0604020202020204" pitchFamily="34" charset="0"/>
              </a:rPr>
              <a:t> vector turned out to be a bottleneck for these types of models. It made it challenging for the models to deal with long sentences. A solution was proposed in </a:t>
            </a:r>
            <a:r>
              <a:rPr lang="en-GB" b="0" i="0" u="none" strike="noStrike" dirty="0" err="1">
                <a:solidFill>
                  <a:srgbClr val="4183C4"/>
                </a:solidFill>
                <a:effectLst/>
                <a:latin typeface="Helvetica" panose="020B0604020202020204" pitchFamily="34" charset="0"/>
                <a:hlinkClick r:id="rId3"/>
              </a:rPr>
              <a:t>Bahdanau</a:t>
            </a:r>
            <a:r>
              <a:rPr lang="en-GB" b="0" i="0" u="none" strike="noStrike" dirty="0">
                <a:solidFill>
                  <a:srgbClr val="4183C4"/>
                </a:solidFill>
                <a:effectLst/>
                <a:latin typeface="Helvetica" panose="020B0604020202020204" pitchFamily="34" charset="0"/>
                <a:hlinkClick r:id="rId3"/>
              </a:rPr>
              <a:t> et al., 2014</a:t>
            </a:r>
            <a:r>
              <a:rPr lang="en-GB" b="0" i="0" dirty="0">
                <a:solidFill>
                  <a:srgbClr val="222222"/>
                </a:solidFill>
                <a:effectLst/>
                <a:latin typeface="Helvetica" panose="020B0604020202020204" pitchFamily="34" charset="0"/>
              </a:rPr>
              <a:t> and </a:t>
            </a:r>
            <a:r>
              <a:rPr lang="en-GB" b="0" i="0" u="none" strike="noStrike" dirty="0">
                <a:solidFill>
                  <a:srgbClr val="4183C4"/>
                </a:solidFill>
                <a:effectLst/>
                <a:latin typeface="Helvetica" panose="020B0604020202020204" pitchFamily="34" charset="0"/>
                <a:hlinkClick r:id="rId4"/>
              </a:rPr>
              <a:t>Luong et al., 2015</a:t>
            </a:r>
            <a:r>
              <a:rPr lang="en-GB" b="0" i="0" dirty="0">
                <a:solidFill>
                  <a:srgbClr val="222222"/>
                </a:solidFill>
                <a:effectLst/>
                <a:latin typeface="Helvetica" panose="020B0604020202020204" pitchFamily="34" charset="0"/>
              </a:rPr>
              <a:t>. These papers introduced and refined a technique called “Attention”, which highly improved the quality of machine translation systems. Attention allows the model to focus on the relevant parts of the input sequence as needed</a:t>
            </a:r>
            <a:endParaRPr lang="en-US" dirty="0"/>
          </a:p>
        </p:txBody>
      </p:sp>
      <p:sp>
        <p:nvSpPr>
          <p:cNvPr id="4" name="Slide Number Placeholder 3"/>
          <p:cNvSpPr>
            <a:spLocks noGrp="1"/>
          </p:cNvSpPr>
          <p:nvPr>
            <p:ph type="sldNum" sz="quarter" idx="5"/>
          </p:nvPr>
        </p:nvSpPr>
        <p:spPr/>
        <p:txBody>
          <a:bodyPr/>
          <a:lstStyle/>
          <a:p>
            <a:fld id="{EF5FDDE9-A9FD-42CB-B844-988DC7B9E6EF}" type="slidenum">
              <a:rPr lang="en-US" smtClean="0"/>
              <a:t>10</a:t>
            </a:fld>
            <a:endParaRPr lang="en-US"/>
          </a:p>
        </p:txBody>
      </p:sp>
    </p:spTree>
    <p:extLst>
      <p:ext uri="{BB962C8B-B14F-4D97-AF65-F5344CB8AC3E}">
        <p14:creationId xmlns:p14="http://schemas.microsoft.com/office/powerpoint/2010/main" val="4267550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22222"/>
                </a:solidFill>
                <a:effectLst/>
                <a:latin typeface="Helvetica" panose="020B0604020202020204" pitchFamily="34" charset="0"/>
              </a:rPr>
              <a:t>First, the </a:t>
            </a:r>
            <a:r>
              <a:rPr lang="en-GB" b="0" i="0" dirty="0">
                <a:solidFill>
                  <a:srgbClr val="70BF41"/>
                </a:solidFill>
                <a:effectLst/>
                <a:latin typeface="Helvetica" panose="020B0604020202020204" pitchFamily="34" charset="0"/>
              </a:rPr>
              <a:t>encoder</a:t>
            </a:r>
            <a:r>
              <a:rPr lang="en-GB" b="0" i="0" dirty="0">
                <a:solidFill>
                  <a:srgbClr val="222222"/>
                </a:solidFill>
                <a:effectLst/>
                <a:latin typeface="Helvetica" panose="020B0604020202020204" pitchFamily="34" charset="0"/>
              </a:rPr>
              <a:t> passes a lot more data to the </a:t>
            </a:r>
            <a:r>
              <a:rPr lang="en-GB" b="0" i="0" dirty="0">
                <a:solidFill>
                  <a:srgbClr val="B36AE2"/>
                </a:solidFill>
                <a:effectLst/>
                <a:latin typeface="Helvetica" panose="020B0604020202020204" pitchFamily="34" charset="0"/>
              </a:rPr>
              <a:t>decoder</a:t>
            </a:r>
            <a:r>
              <a:rPr lang="en-GB" b="0" i="0" dirty="0">
                <a:solidFill>
                  <a:srgbClr val="222222"/>
                </a:solidFill>
                <a:effectLst/>
                <a:latin typeface="Helvetica" panose="020B0604020202020204" pitchFamily="34" charset="0"/>
              </a:rPr>
              <a:t>. Instead of passing the last hidden state of the encoding stage, the </a:t>
            </a:r>
            <a:r>
              <a:rPr lang="en-GB" b="0" i="0" dirty="0">
                <a:solidFill>
                  <a:srgbClr val="70BF41"/>
                </a:solidFill>
                <a:effectLst/>
                <a:latin typeface="Helvetica" panose="020B0604020202020204" pitchFamily="34" charset="0"/>
              </a:rPr>
              <a:t>encoder</a:t>
            </a:r>
            <a:r>
              <a:rPr lang="en-GB" b="0" i="0" dirty="0">
                <a:solidFill>
                  <a:srgbClr val="222222"/>
                </a:solidFill>
                <a:effectLst/>
                <a:latin typeface="Helvetica" panose="020B0604020202020204" pitchFamily="34" charset="0"/>
              </a:rPr>
              <a:t> passes </a:t>
            </a:r>
            <a:r>
              <a:rPr lang="en-GB" b="0" i="1" dirty="0">
                <a:solidFill>
                  <a:srgbClr val="222222"/>
                </a:solidFill>
                <a:effectLst/>
                <a:latin typeface="Helvetica" panose="020B0604020202020204" pitchFamily="34" charset="0"/>
              </a:rPr>
              <a:t>all</a:t>
            </a:r>
            <a:r>
              <a:rPr lang="en-GB" b="0" i="0" dirty="0">
                <a:solidFill>
                  <a:srgbClr val="222222"/>
                </a:solidFill>
                <a:effectLst/>
                <a:latin typeface="Helvetica" panose="020B0604020202020204" pitchFamily="34" charset="0"/>
              </a:rPr>
              <a:t> the </a:t>
            </a:r>
            <a:r>
              <a:rPr lang="en-GB" b="0" i="0" dirty="0">
                <a:solidFill>
                  <a:srgbClr val="F39019"/>
                </a:solidFill>
                <a:effectLst/>
                <a:latin typeface="Helvetica" panose="020B0604020202020204" pitchFamily="34" charset="0"/>
              </a:rPr>
              <a:t>hidden states</a:t>
            </a:r>
            <a:r>
              <a:rPr lang="en-GB" b="0" i="0" dirty="0">
                <a:solidFill>
                  <a:srgbClr val="222222"/>
                </a:solidFill>
                <a:effectLst/>
                <a:latin typeface="Helvetica" panose="020B0604020202020204" pitchFamily="34" charset="0"/>
              </a:rPr>
              <a:t> to the </a:t>
            </a:r>
            <a:r>
              <a:rPr lang="en-GB" b="0" i="0" dirty="0">
                <a:solidFill>
                  <a:srgbClr val="B36AE2"/>
                </a:solidFill>
                <a:effectLst/>
                <a:latin typeface="Helvetica" panose="020B0604020202020204" pitchFamily="34" charset="0"/>
              </a:rPr>
              <a:t>decoder</a:t>
            </a:r>
            <a:r>
              <a:rPr lang="en-GB" b="0" i="0" dirty="0">
                <a:solidFill>
                  <a:srgbClr val="222222"/>
                </a:solidFill>
                <a:effectLst/>
                <a:latin typeface="Helvetica" panose="020B0604020202020204" pitchFamily="34" charset="0"/>
              </a:rPr>
              <a:t>:</a:t>
            </a:r>
            <a:endParaRPr lang="en-US" dirty="0"/>
          </a:p>
        </p:txBody>
      </p:sp>
      <p:sp>
        <p:nvSpPr>
          <p:cNvPr id="4" name="Slide Number Placeholder 3"/>
          <p:cNvSpPr>
            <a:spLocks noGrp="1"/>
          </p:cNvSpPr>
          <p:nvPr>
            <p:ph type="sldNum" sz="quarter" idx="5"/>
          </p:nvPr>
        </p:nvSpPr>
        <p:spPr/>
        <p:txBody>
          <a:bodyPr/>
          <a:lstStyle/>
          <a:p>
            <a:fld id="{EF5FDDE9-A9FD-42CB-B844-988DC7B9E6EF}" type="slidenum">
              <a:rPr lang="en-US" smtClean="0"/>
              <a:t>11</a:t>
            </a:fld>
            <a:endParaRPr lang="en-US"/>
          </a:p>
        </p:txBody>
      </p:sp>
    </p:spTree>
    <p:extLst>
      <p:ext uri="{BB962C8B-B14F-4D97-AF65-F5344CB8AC3E}">
        <p14:creationId xmlns:p14="http://schemas.microsoft.com/office/powerpoint/2010/main" val="2529718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GB" b="0" i="0" dirty="0">
                <a:solidFill>
                  <a:srgbClr val="222222"/>
                </a:solidFill>
                <a:effectLst/>
                <a:latin typeface="Helvetica" panose="020B0604020202020204" pitchFamily="34" charset="0"/>
              </a:rPr>
              <a:t>Second, an attention </a:t>
            </a:r>
            <a:r>
              <a:rPr lang="en-GB" b="0" i="0" dirty="0">
                <a:solidFill>
                  <a:srgbClr val="B36AE2"/>
                </a:solidFill>
                <a:effectLst/>
                <a:latin typeface="Helvetica" panose="020B0604020202020204" pitchFamily="34" charset="0"/>
              </a:rPr>
              <a:t>decoder</a:t>
            </a:r>
            <a:r>
              <a:rPr lang="en-GB" b="0" i="0" dirty="0">
                <a:solidFill>
                  <a:srgbClr val="222222"/>
                </a:solidFill>
                <a:effectLst/>
                <a:latin typeface="Helvetica" panose="020B0604020202020204" pitchFamily="34" charset="0"/>
              </a:rPr>
              <a:t> does an extra step before producing its output. In order to focus on the parts of the input that are relevant to this decoding time step, the </a:t>
            </a:r>
            <a:r>
              <a:rPr lang="en-GB" b="0" i="0" dirty="0">
                <a:solidFill>
                  <a:srgbClr val="B36AE2"/>
                </a:solidFill>
                <a:effectLst/>
                <a:latin typeface="Helvetica" panose="020B0604020202020204" pitchFamily="34" charset="0"/>
              </a:rPr>
              <a:t>decoder</a:t>
            </a:r>
            <a:r>
              <a:rPr lang="en-GB" b="0" i="0" dirty="0">
                <a:solidFill>
                  <a:srgbClr val="222222"/>
                </a:solidFill>
                <a:effectLst/>
                <a:latin typeface="Helvetica" panose="020B0604020202020204" pitchFamily="34" charset="0"/>
              </a:rPr>
              <a:t> does the following:</a:t>
            </a:r>
          </a:p>
          <a:p>
            <a:pPr algn="l" fontAlgn="base">
              <a:buFont typeface="+mj-lt"/>
              <a:buAutoNum type="arabicPeriod"/>
            </a:pPr>
            <a:r>
              <a:rPr lang="en-GB" b="0" i="0" dirty="0">
                <a:solidFill>
                  <a:srgbClr val="222222"/>
                </a:solidFill>
                <a:effectLst/>
                <a:latin typeface="Helvetica" panose="020B0604020202020204" pitchFamily="34" charset="0"/>
              </a:rPr>
              <a:t>Look at the set of encoder </a:t>
            </a:r>
            <a:r>
              <a:rPr lang="en-GB" b="0" i="0" dirty="0">
                <a:solidFill>
                  <a:srgbClr val="F39019"/>
                </a:solidFill>
                <a:effectLst/>
                <a:latin typeface="Helvetica" panose="020B0604020202020204" pitchFamily="34" charset="0"/>
              </a:rPr>
              <a:t>hidden states</a:t>
            </a:r>
            <a:r>
              <a:rPr lang="en-GB" b="0" i="0" dirty="0">
                <a:solidFill>
                  <a:srgbClr val="222222"/>
                </a:solidFill>
                <a:effectLst/>
                <a:latin typeface="Helvetica" panose="020B0604020202020204" pitchFamily="34" charset="0"/>
              </a:rPr>
              <a:t> it received – each </a:t>
            </a:r>
            <a:r>
              <a:rPr lang="en-GB" b="0" i="0" dirty="0">
                <a:solidFill>
                  <a:srgbClr val="F39019"/>
                </a:solidFill>
                <a:effectLst/>
                <a:latin typeface="Helvetica" panose="020B0604020202020204" pitchFamily="34" charset="0"/>
              </a:rPr>
              <a:t>encoder hidden state</a:t>
            </a:r>
            <a:r>
              <a:rPr lang="en-GB" b="0" i="0" dirty="0">
                <a:solidFill>
                  <a:srgbClr val="222222"/>
                </a:solidFill>
                <a:effectLst/>
                <a:latin typeface="Helvetica" panose="020B0604020202020204" pitchFamily="34" charset="0"/>
              </a:rPr>
              <a:t> is most associated with a certain word in the input sentence</a:t>
            </a:r>
          </a:p>
          <a:p>
            <a:pPr algn="l" fontAlgn="base">
              <a:buFont typeface="+mj-lt"/>
              <a:buAutoNum type="arabicPeriod"/>
            </a:pPr>
            <a:r>
              <a:rPr lang="en-GB" b="0" i="0" dirty="0">
                <a:solidFill>
                  <a:srgbClr val="222222"/>
                </a:solidFill>
                <a:effectLst/>
                <a:latin typeface="Helvetica" panose="020B0604020202020204" pitchFamily="34" charset="0"/>
              </a:rPr>
              <a:t>Give each </a:t>
            </a:r>
            <a:r>
              <a:rPr lang="en-GB" b="0" i="0" dirty="0">
                <a:solidFill>
                  <a:srgbClr val="F39019"/>
                </a:solidFill>
                <a:effectLst/>
                <a:latin typeface="Helvetica" panose="020B0604020202020204" pitchFamily="34" charset="0"/>
              </a:rPr>
              <a:t>hidden state</a:t>
            </a:r>
            <a:r>
              <a:rPr lang="en-GB" b="0" i="0" dirty="0">
                <a:solidFill>
                  <a:srgbClr val="222222"/>
                </a:solidFill>
                <a:effectLst/>
                <a:latin typeface="Helvetica" panose="020B0604020202020204" pitchFamily="34" charset="0"/>
              </a:rPr>
              <a:t> a score (let’s ignore how the scoring is done for now)</a:t>
            </a:r>
          </a:p>
          <a:p>
            <a:pPr algn="l" fontAlgn="base">
              <a:buFont typeface="+mj-lt"/>
              <a:buAutoNum type="arabicPeriod"/>
            </a:pPr>
            <a:r>
              <a:rPr lang="en-GB" b="0" i="0" dirty="0">
                <a:solidFill>
                  <a:srgbClr val="222222"/>
                </a:solidFill>
                <a:effectLst/>
                <a:latin typeface="Helvetica" panose="020B0604020202020204" pitchFamily="34" charset="0"/>
              </a:rPr>
              <a:t>Multiply each </a:t>
            </a:r>
            <a:r>
              <a:rPr lang="en-GB" b="0" i="0" dirty="0">
                <a:solidFill>
                  <a:srgbClr val="F39019"/>
                </a:solidFill>
                <a:effectLst/>
                <a:latin typeface="Helvetica" panose="020B0604020202020204" pitchFamily="34" charset="0"/>
              </a:rPr>
              <a:t>hidden state</a:t>
            </a:r>
            <a:r>
              <a:rPr lang="en-GB" b="0" i="0" dirty="0">
                <a:solidFill>
                  <a:srgbClr val="222222"/>
                </a:solidFill>
                <a:effectLst/>
                <a:latin typeface="Helvetica" panose="020B0604020202020204" pitchFamily="34" charset="0"/>
              </a:rPr>
              <a:t> by its </a:t>
            </a:r>
            <a:r>
              <a:rPr lang="en-GB" b="0" i="0" dirty="0" err="1">
                <a:solidFill>
                  <a:srgbClr val="222222"/>
                </a:solidFill>
                <a:effectLst/>
                <a:latin typeface="Helvetica" panose="020B0604020202020204" pitchFamily="34" charset="0"/>
              </a:rPr>
              <a:t>softmaxed</a:t>
            </a:r>
            <a:r>
              <a:rPr lang="en-GB" b="0" i="0" dirty="0">
                <a:solidFill>
                  <a:srgbClr val="222222"/>
                </a:solidFill>
                <a:effectLst/>
                <a:latin typeface="Helvetica" panose="020B0604020202020204" pitchFamily="34" charset="0"/>
              </a:rPr>
              <a:t> score, thus amplifying </a:t>
            </a:r>
            <a:r>
              <a:rPr lang="en-GB" b="0" i="0" dirty="0">
                <a:solidFill>
                  <a:srgbClr val="F39019"/>
                </a:solidFill>
                <a:effectLst/>
                <a:latin typeface="Helvetica" panose="020B0604020202020204" pitchFamily="34" charset="0"/>
              </a:rPr>
              <a:t>hidden states</a:t>
            </a:r>
            <a:r>
              <a:rPr lang="en-GB" b="0" i="0" dirty="0">
                <a:solidFill>
                  <a:srgbClr val="222222"/>
                </a:solidFill>
                <a:effectLst/>
                <a:latin typeface="Helvetica" panose="020B0604020202020204" pitchFamily="34" charset="0"/>
              </a:rPr>
              <a:t> with high scores, and drowning out </a:t>
            </a:r>
            <a:r>
              <a:rPr lang="en-GB" b="0" i="0" dirty="0">
                <a:solidFill>
                  <a:srgbClr val="F39019"/>
                </a:solidFill>
                <a:effectLst/>
                <a:latin typeface="Helvetica" panose="020B0604020202020204" pitchFamily="34" charset="0"/>
              </a:rPr>
              <a:t>hidden states</a:t>
            </a:r>
            <a:r>
              <a:rPr lang="en-GB" b="0" i="0" dirty="0">
                <a:solidFill>
                  <a:srgbClr val="222222"/>
                </a:solidFill>
                <a:effectLst/>
                <a:latin typeface="Helvetica" panose="020B0604020202020204" pitchFamily="34" charset="0"/>
              </a:rPr>
              <a:t> with low scores</a:t>
            </a:r>
          </a:p>
          <a:p>
            <a:endParaRPr lang="en-US" dirty="0"/>
          </a:p>
        </p:txBody>
      </p:sp>
      <p:sp>
        <p:nvSpPr>
          <p:cNvPr id="4" name="Slide Number Placeholder 3"/>
          <p:cNvSpPr>
            <a:spLocks noGrp="1"/>
          </p:cNvSpPr>
          <p:nvPr>
            <p:ph type="sldNum" sz="quarter" idx="5"/>
          </p:nvPr>
        </p:nvSpPr>
        <p:spPr/>
        <p:txBody>
          <a:bodyPr/>
          <a:lstStyle/>
          <a:p>
            <a:fld id="{EF5FDDE9-A9FD-42CB-B844-988DC7B9E6EF}" type="slidenum">
              <a:rPr lang="en-US" smtClean="0"/>
              <a:t>12</a:t>
            </a:fld>
            <a:endParaRPr lang="en-US"/>
          </a:p>
        </p:txBody>
      </p:sp>
    </p:spTree>
    <p:extLst>
      <p:ext uri="{BB962C8B-B14F-4D97-AF65-F5344CB8AC3E}">
        <p14:creationId xmlns:p14="http://schemas.microsoft.com/office/powerpoint/2010/main" val="3478965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C6036-F68E-8AEA-0494-BBCC9FF294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CF9E6C6-1690-5235-8CC9-2D9B10D092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B204E0-C6B8-7BE3-0ED6-608953666134}"/>
              </a:ext>
            </a:extLst>
          </p:cNvPr>
          <p:cNvSpPr>
            <a:spLocks noGrp="1"/>
          </p:cNvSpPr>
          <p:nvPr>
            <p:ph type="dt" sz="half" idx="10"/>
          </p:nvPr>
        </p:nvSpPr>
        <p:spPr/>
        <p:txBody>
          <a:bodyPr/>
          <a:lstStyle/>
          <a:p>
            <a:fld id="{868C0A2A-F7AB-422D-B3CC-27C84C439FEF}" type="datetimeFigureOut">
              <a:rPr lang="en-US" smtClean="0"/>
              <a:t>11/24/2022</a:t>
            </a:fld>
            <a:endParaRPr lang="en-US"/>
          </a:p>
        </p:txBody>
      </p:sp>
      <p:sp>
        <p:nvSpPr>
          <p:cNvPr id="5" name="Footer Placeholder 4">
            <a:extLst>
              <a:ext uri="{FF2B5EF4-FFF2-40B4-BE49-F238E27FC236}">
                <a16:creationId xmlns:a16="http://schemas.microsoft.com/office/drawing/2014/main" id="{F01001DE-1B0D-3218-B478-CFFDB1C932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366663-1CC2-41DA-0EB5-621098C3C3EE}"/>
              </a:ext>
            </a:extLst>
          </p:cNvPr>
          <p:cNvSpPr>
            <a:spLocks noGrp="1"/>
          </p:cNvSpPr>
          <p:nvPr>
            <p:ph type="sldNum" sz="quarter" idx="12"/>
          </p:nvPr>
        </p:nvSpPr>
        <p:spPr/>
        <p:txBody>
          <a:bodyPr/>
          <a:lstStyle/>
          <a:p>
            <a:fld id="{A19938A6-A22E-4BD4-BE36-699A7EE169A3}" type="slidenum">
              <a:rPr lang="en-US" smtClean="0"/>
              <a:t>‹#›</a:t>
            </a:fld>
            <a:endParaRPr lang="en-US"/>
          </a:p>
        </p:txBody>
      </p:sp>
    </p:spTree>
    <p:extLst>
      <p:ext uri="{BB962C8B-B14F-4D97-AF65-F5344CB8AC3E}">
        <p14:creationId xmlns:p14="http://schemas.microsoft.com/office/powerpoint/2010/main" val="3115317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3FF2C-FD34-8AFD-EABE-F812CC3C59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9F43E2E-E35E-8CCB-9781-D03A58F18E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60A7A5-F70E-66CC-95A9-0BEA3B343B76}"/>
              </a:ext>
            </a:extLst>
          </p:cNvPr>
          <p:cNvSpPr>
            <a:spLocks noGrp="1"/>
          </p:cNvSpPr>
          <p:nvPr>
            <p:ph type="dt" sz="half" idx="10"/>
          </p:nvPr>
        </p:nvSpPr>
        <p:spPr/>
        <p:txBody>
          <a:bodyPr/>
          <a:lstStyle/>
          <a:p>
            <a:fld id="{868C0A2A-F7AB-422D-B3CC-27C84C439FEF}" type="datetimeFigureOut">
              <a:rPr lang="en-US" smtClean="0"/>
              <a:t>11/24/2022</a:t>
            </a:fld>
            <a:endParaRPr lang="en-US"/>
          </a:p>
        </p:txBody>
      </p:sp>
      <p:sp>
        <p:nvSpPr>
          <p:cNvPr id="5" name="Footer Placeholder 4">
            <a:extLst>
              <a:ext uri="{FF2B5EF4-FFF2-40B4-BE49-F238E27FC236}">
                <a16:creationId xmlns:a16="http://schemas.microsoft.com/office/drawing/2014/main" id="{942FB792-3BA7-8BF0-17D8-8D73C60E91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07E313-4DBC-D2E8-A69C-C0DF4F4F672F}"/>
              </a:ext>
            </a:extLst>
          </p:cNvPr>
          <p:cNvSpPr>
            <a:spLocks noGrp="1"/>
          </p:cNvSpPr>
          <p:nvPr>
            <p:ph type="sldNum" sz="quarter" idx="12"/>
          </p:nvPr>
        </p:nvSpPr>
        <p:spPr/>
        <p:txBody>
          <a:bodyPr/>
          <a:lstStyle/>
          <a:p>
            <a:fld id="{A19938A6-A22E-4BD4-BE36-699A7EE169A3}" type="slidenum">
              <a:rPr lang="en-US" smtClean="0"/>
              <a:t>‹#›</a:t>
            </a:fld>
            <a:endParaRPr lang="en-US"/>
          </a:p>
        </p:txBody>
      </p:sp>
    </p:spTree>
    <p:extLst>
      <p:ext uri="{BB962C8B-B14F-4D97-AF65-F5344CB8AC3E}">
        <p14:creationId xmlns:p14="http://schemas.microsoft.com/office/powerpoint/2010/main" val="1321017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A68342-6875-61F8-85D9-A2C93B18A8D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5F4BC21-0CB5-C220-6AAC-D1CE4C8162A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CEB37D-A586-82B0-E720-F5AA8EB6EC9B}"/>
              </a:ext>
            </a:extLst>
          </p:cNvPr>
          <p:cNvSpPr>
            <a:spLocks noGrp="1"/>
          </p:cNvSpPr>
          <p:nvPr>
            <p:ph type="dt" sz="half" idx="10"/>
          </p:nvPr>
        </p:nvSpPr>
        <p:spPr/>
        <p:txBody>
          <a:bodyPr/>
          <a:lstStyle/>
          <a:p>
            <a:fld id="{868C0A2A-F7AB-422D-B3CC-27C84C439FEF}" type="datetimeFigureOut">
              <a:rPr lang="en-US" smtClean="0"/>
              <a:t>11/24/2022</a:t>
            </a:fld>
            <a:endParaRPr lang="en-US"/>
          </a:p>
        </p:txBody>
      </p:sp>
      <p:sp>
        <p:nvSpPr>
          <p:cNvPr id="5" name="Footer Placeholder 4">
            <a:extLst>
              <a:ext uri="{FF2B5EF4-FFF2-40B4-BE49-F238E27FC236}">
                <a16:creationId xmlns:a16="http://schemas.microsoft.com/office/drawing/2014/main" id="{D437311C-017E-5693-58CC-F9D1CA80E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0B25CD-18CD-0B4F-0FA5-2E53C8C85AF2}"/>
              </a:ext>
            </a:extLst>
          </p:cNvPr>
          <p:cNvSpPr>
            <a:spLocks noGrp="1"/>
          </p:cNvSpPr>
          <p:nvPr>
            <p:ph type="sldNum" sz="quarter" idx="12"/>
          </p:nvPr>
        </p:nvSpPr>
        <p:spPr/>
        <p:txBody>
          <a:bodyPr/>
          <a:lstStyle/>
          <a:p>
            <a:fld id="{A19938A6-A22E-4BD4-BE36-699A7EE169A3}" type="slidenum">
              <a:rPr lang="en-US" smtClean="0"/>
              <a:t>‹#›</a:t>
            </a:fld>
            <a:endParaRPr lang="en-US"/>
          </a:p>
        </p:txBody>
      </p:sp>
    </p:spTree>
    <p:extLst>
      <p:ext uri="{BB962C8B-B14F-4D97-AF65-F5344CB8AC3E}">
        <p14:creationId xmlns:p14="http://schemas.microsoft.com/office/powerpoint/2010/main" val="682066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291D1-F723-27E3-644C-776110ED6C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7995F0-4022-B569-1579-32CED9668A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646052-CB30-F508-A068-CE562331421A}"/>
              </a:ext>
            </a:extLst>
          </p:cNvPr>
          <p:cNvSpPr>
            <a:spLocks noGrp="1"/>
          </p:cNvSpPr>
          <p:nvPr>
            <p:ph type="dt" sz="half" idx="10"/>
          </p:nvPr>
        </p:nvSpPr>
        <p:spPr/>
        <p:txBody>
          <a:bodyPr/>
          <a:lstStyle/>
          <a:p>
            <a:fld id="{868C0A2A-F7AB-422D-B3CC-27C84C439FEF}" type="datetimeFigureOut">
              <a:rPr lang="en-US" smtClean="0"/>
              <a:t>11/24/2022</a:t>
            </a:fld>
            <a:endParaRPr lang="en-US"/>
          </a:p>
        </p:txBody>
      </p:sp>
      <p:sp>
        <p:nvSpPr>
          <p:cNvPr id="5" name="Footer Placeholder 4">
            <a:extLst>
              <a:ext uri="{FF2B5EF4-FFF2-40B4-BE49-F238E27FC236}">
                <a16:creationId xmlns:a16="http://schemas.microsoft.com/office/drawing/2014/main" id="{8EB69DCF-DD25-D587-F2B3-25085685B6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077B62-63C4-2B51-31B5-01758F57417C}"/>
              </a:ext>
            </a:extLst>
          </p:cNvPr>
          <p:cNvSpPr>
            <a:spLocks noGrp="1"/>
          </p:cNvSpPr>
          <p:nvPr>
            <p:ph type="sldNum" sz="quarter" idx="12"/>
          </p:nvPr>
        </p:nvSpPr>
        <p:spPr/>
        <p:txBody>
          <a:bodyPr/>
          <a:lstStyle/>
          <a:p>
            <a:fld id="{A19938A6-A22E-4BD4-BE36-699A7EE169A3}" type="slidenum">
              <a:rPr lang="en-US" smtClean="0"/>
              <a:t>‹#›</a:t>
            </a:fld>
            <a:endParaRPr lang="en-US"/>
          </a:p>
        </p:txBody>
      </p:sp>
    </p:spTree>
    <p:extLst>
      <p:ext uri="{BB962C8B-B14F-4D97-AF65-F5344CB8AC3E}">
        <p14:creationId xmlns:p14="http://schemas.microsoft.com/office/powerpoint/2010/main" val="749309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40207-58CD-FC9C-F516-95F976C965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96C0CD3-5C1D-5065-0DF3-E080E9CA6D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4870AF-8373-09FF-AD24-8053E22D3E4B}"/>
              </a:ext>
            </a:extLst>
          </p:cNvPr>
          <p:cNvSpPr>
            <a:spLocks noGrp="1"/>
          </p:cNvSpPr>
          <p:nvPr>
            <p:ph type="dt" sz="half" idx="10"/>
          </p:nvPr>
        </p:nvSpPr>
        <p:spPr/>
        <p:txBody>
          <a:bodyPr/>
          <a:lstStyle/>
          <a:p>
            <a:fld id="{868C0A2A-F7AB-422D-B3CC-27C84C439FEF}" type="datetimeFigureOut">
              <a:rPr lang="en-US" smtClean="0"/>
              <a:t>11/24/2022</a:t>
            </a:fld>
            <a:endParaRPr lang="en-US"/>
          </a:p>
        </p:txBody>
      </p:sp>
      <p:sp>
        <p:nvSpPr>
          <p:cNvPr id="5" name="Footer Placeholder 4">
            <a:extLst>
              <a:ext uri="{FF2B5EF4-FFF2-40B4-BE49-F238E27FC236}">
                <a16:creationId xmlns:a16="http://schemas.microsoft.com/office/drawing/2014/main" id="{DEDD8C84-8975-C714-0668-D98BD6C232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A13E78-52A1-7A34-EC48-A155D42D6C1F}"/>
              </a:ext>
            </a:extLst>
          </p:cNvPr>
          <p:cNvSpPr>
            <a:spLocks noGrp="1"/>
          </p:cNvSpPr>
          <p:nvPr>
            <p:ph type="sldNum" sz="quarter" idx="12"/>
          </p:nvPr>
        </p:nvSpPr>
        <p:spPr/>
        <p:txBody>
          <a:bodyPr/>
          <a:lstStyle/>
          <a:p>
            <a:fld id="{A19938A6-A22E-4BD4-BE36-699A7EE169A3}" type="slidenum">
              <a:rPr lang="en-US" smtClean="0"/>
              <a:t>‹#›</a:t>
            </a:fld>
            <a:endParaRPr lang="en-US"/>
          </a:p>
        </p:txBody>
      </p:sp>
    </p:spTree>
    <p:extLst>
      <p:ext uri="{BB962C8B-B14F-4D97-AF65-F5344CB8AC3E}">
        <p14:creationId xmlns:p14="http://schemas.microsoft.com/office/powerpoint/2010/main" val="3852859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D39A2-0795-FA8C-7E8E-CD6A584BBE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EBB6D5-F819-EAE8-1172-C428C38CB28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A25C99C-82B2-110B-DE69-3A8139263B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038B255-608E-C209-B6C9-ADF87C3BB7EF}"/>
              </a:ext>
            </a:extLst>
          </p:cNvPr>
          <p:cNvSpPr>
            <a:spLocks noGrp="1"/>
          </p:cNvSpPr>
          <p:nvPr>
            <p:ph type="dt" sz="half" idx="10"/>
          </p:nvPr>
        </p:nvSpPr>
        <p:spPr/>
        <p:txBody>
          <a:bodyPr/>
          <a:lstStyle/>
          <a:p>
            <a:fld id="{868C0A2A-F7AB-422D-B3CC-27C84C439FEF}" type="datetimeFigureOut">
              <a:rPr lang="en-US" smtClean="0"/>
              <a:t>11/24/2022</a:t>
            </a:fld>
            <a:endParaRPr lang="en-US"/>
          </a:p>
        </p:txBody>
      </p:sp>
      <p:sp>
        <p:nvSpPr>
          <p:cNvPr id="6" name="Footer Placeholder 5">
            <a:extLst>
              <a:ext uri="{FF2B5EF4-FFF2-40B4-BE49-F238E27FC236}">
                <a16:creationId xmlns:a16="http://schemas.microsoft.com/office/drawing/2014/main" id="{D7FA0F5A-A1EF-1795-BCCC-BB012C22F3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F9AAD8-553F-D7FF-2016-3130FDCE0F3F}"/>
              </a:ext>
            </a:extLst>
          </p:cNvPr>
          <p:cNvSpPr>
            <a:spLocks noGrp="1"/>
          </p:cNvSpPr>
          <p:nvPr>
            <p:ph type="sldNum" sz="quarter" idx="12"/>
          </p:nvPr>
        </p:nvSpPr>
        <p:spPr/>
        <p:txBody>
          <a:bodyPr/>
          <a:lstStyle/>
          <a:p>
            <a:fld id="{A19938A6-A22E-4BD4-BE36-699A7EE169A3}" type="slidenum">
              <a:rPr lang="en-US" smtClean="0"/>
              <a:t>‹#›</a:t>
            </a:fld>
            <a:endParaRPr lang="en-US"/>
          </a:p>
        </p:txBody>
      </p:sp>
    </p:spTree>
    <p:extLst>
      <p:ext uri="{BB962C8B-B14F-4D97-AF65-F5344CB8AC3E}">
        <p14:creationId xmlns:p14="http://schemas.microsoft.com/office/powerpoint/2010/main" val="1952031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66A88-4BC4-1BFD-99CB-319A14F5EB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312086-E57F-6501-B686-D10A9F5D65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1674B2-68DA-2BCF-A362-DDF1CDE653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B8F7B6-ED9D-9A71-BEBB-31F4FC8929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B73A5F-64B0-2DBB-ABE9-D1713FA57A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03408A2-6A2F-56D5-E13F-026FC2698929}"/>
              </a:ext>
            </a:extLst>
          </p:cNvPr>
          <p:cNvSpPr>
            <a:spLocks noGrp="1"/>
          </p:cNvSpPr>
          <p:nvPr>
            <p:ph type="dt" sz="half" idx="10"/>
          </p:nvPr>
        </p:nvSpPr>
        <p:spPr/>
        <p:txBody>
          <a:bodyPr/>
          <a:lstStyle/>
          <a:p>
            <a:fld id="{868C0A2A-F7AB-422D-B3CC-27C84C439FEF}" type="datetimeFigureOut">
              <a:rPr lang="en-US" smtClean="0"/>
              <a:t>11/24/2022</a:t>
            </a:fld>
            <a:endParaRPr lang="en-US"/>
          </a:p>
        </p:txBody>
      </p:sp>
      <p:sp>
        <p:nvSpPr>
          <p:cNvPr id="8" name="Footer Placeholder 7">
            <a:extLst>
              <a:ext uri="{FF2B5EF4-FFF2-40B4-BE49-F238E27FC236}">
                <a16:creationId xmlns:a16="http://schemas.microsoft.com/office/drawing/2014/main" id="{9DE020F1-8702-D839-F9D3-414242BF0C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2F813DF-0C02-BEAE-E31B-1E9B3A588BAC}"/>
              </a:ext>
            </a:extLst>
          </p:cNvPr>
          <p:cNvSpPr>
            <a:spLocks noGrp="1"/>
          </p:cNvSpPr>
          <p:nvPr>
            <p:ph type="sldNum" sz="quarter" idx="12"/>
          </p:nvPr>
        </p:nvSpPr>
        <p:spPr/>
        <p:txBody>
          <a:bodyPr/>
          <a:lstStyle/>
          <a:p>
            <a:fld id="{A19938A6-A22E-4BD4-BE36-699A7EE169A3}" type="slidenum">
              <a:rPr lang="en-US" smtClean="0"/>
              <a:t>‹#›</a:t>
            </a:fld>
            <a:endParaRPr lang="en-US"/>
          </a:p>
        </p:txBody>
      </p:sp>
    </p:spTree>
    <p:extLst>
      <p:ext uri="{BB962C8B-B14F-4D97-AF65-F5344CB8AC3E}">
        <p14:creationId xmlns:p14="http://schemas.microsoft.com/office/powerpoint/2010/main" val="1763515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02C6C-3D11-3435-F216-83B1FEDE1B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2613D7-7AF5-FC23-6587-04D6E19C6135}"/>
              </a:ext>
            </a:extLst>
          </p:cNvPr>
          <p:cNvSpPr>
            <a:spLocks noGrp="1"/>
          </p:cNvSpPr>
          <p:nvPr>
            <p:ph type="dt" sz="half" idx="10"/>
          </p:nvPr>
        </p:nvSpPr>
        <p:spPr/>
        <p:txBody>
          <a:bodyPr/>
          <a:lstStyle/>
          <a:p>
            <a:fld id="{868C0A2A-F7AB-422D-B3CC-27C84C439FEF}" type="datetimeFigureOut">
              <a:rPr lang="en-US" smtClean="0"/>
              <a:t>11/24/2022</a:t>
            </a:fld>
            <a:endParaRPr lang="en-US"/>
          </a:p>
        </p:txBody>
      </p:sp>
      <p:sp>
        <p:nvSpPr>
          <p:cNvPr id="4" name="Footer Placeholder 3">
            <a:extLst>
              <a:ext uri="{FF2B5EF4-FFF2-40B4-BE49-F238E27FC236}">
                <a16:creationId xmlns:a16="http://schemas.microsoft.com/office/drawing/2014/main" id="{BCCD3EEB-0721-54CF-DD5E-10F72BE4AB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8A14F3-BEDB-CED8-5F29-68AFFAB2CC92}"/>
              </a:ext>
            </a:extLst>
          </p:cNvPr>
          <p:cNvSpPr>
            <a:spLocks noGrp="1"/>
          </p:cNvSpPr>
          <p:nvPr>
            <p:ph type="sldNum" sz="quarter" idx="12"/>
          </p:nvPr>
        </p:nvSpPr>
        <p:spPr/>
        <p:txBody>
          <a:bodyPr/>
          <a:lstStyle/>
          <a:p>
            <a:fld id="{A19938A6-A22E-4BD4-BE36-699A7EE169A3}" type="slidenum">
              <a:rPr lang="en-US" smtClean="0"/>
              <a:t>‹#›</a:t>
            </a:fld>
            <a:endParaRPr lang="en-US"/>
          </a:p>
        </p:txBody>
      </p:sp>
    </p:spTree>
    <p:extLst>
      <p:ext uri="{BB962C8B-B14F-4D97-AF65-F5344CB8AC3E}">
        <p14:creationId xmlns:p14="http://schemas.microsoft.com/office/powerpoint/2010/main" val="2593066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F648EA-6AFC-DEB2-7A10-8A8B3B91921E}"/>
              </a:ext>
            </a:extLst>
          </p:cNvPr>
          <p:cNvSpPr>
            <a:spLocks noGrp="1"/>
          </p:cNvSpPr>
          <p:nvPr>
            <p:ph type="dt" sz="half" idx="10"/>
          </p:nvPr>
        </p:nvSpPr>
        <p:spPr/>
        <p:txBody>
          <a:bodyPr/>
          <a:lstStyle/>
          <a:p>
            <a:fld id="{868C0A2A-F7AB-422D-B3CC-27C84C439FEF}" type="datetimeFigureOut">
              <a:rPr lang="en-US" smtClean="0"/>
              <a:t>11/24/2022</a:t>
            </a:fld>
            <a:endParaRPr lang="en-US"/>
          </a:p>
        </p:txBody>
      </p:sp>
      <p:sp>
        <p:nvSpPr>
          <p:cNvPr id="3" name="Footer Placeholder 2">
            <a:extLst>
              <a:ext uri="{FF2B5EF4-FFF2-40B4-BE49-F238E27FC236}">
                <a16:creationId xmlns:a16="http://schemas.microsoft.com/office/drawing/2014/main" id="{ED08890A-1280-A2DD-8D1C-587A7917EBA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8AD032F-3087-CB51-A6AD-DA02321F52FB}"/>
              </a:ext>
            </a:extLst>
          </p:cNvPr>
          <p:cNvSpPr>
            <a:spLocks noGrp="1"/>
          </p:cNvSpPr>
          <p:nvPr>
            <p:ph type="sldNum" sz="quarter" idx="12"/>
          </p:nvPr>
        </p:nvSpPr>
        <p:spPr/>
        <p:txBody>
          <a:bodyPr/>
          <a:lstStyle/>
          <a:p>
            <a:fld id="{A19938A6-A22E-4BD4-BE36-699A7EE169A3}" type="slidenum">
              <a:rPr lang="en-US" smtClean="0"/>
              <a:t>‹#›</a:t>
            </a:fld>
            <a:endParaRPr lang="en-US"/>
          </a:p>
        </p:txBody>
      </p:sp>
    </p:spTree>
    <p:extLst>
      <p:ext uri="{BB962C8B-B14F-4D97-AF65-F5344CB8AC3E}">
        <p14:creationId xmlns:p14="http://schemas.microsoft.com/office/powerpoint/2010/main" val="36989270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D756E-1348-91EF-232E-D40E889899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8D0A15-F663-E840-E082-AAC94B72FC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4FA4550-D854-AD2D-6C9B-C3593EC5A7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BA2FA5-D2DE-6D05-AD39-3FBCEBF84A83}"/>
              </a:ext>
            </a:extLst>
          </p:cNvPr>
          <p:cNvSpPr>
            <a:spLocks noGrp="1"/>
          </p:cNvSpPr>
          <p:nvPr>
            <p:ph type="dt" sz="half" idx="10"/>
          </p:nvPr>
        </p:nvSpPr>
        <p:spPr/>
        <p:txBody>
          <a:bodyPr/>
          <a:lstStyle/>
          <a:p>
            <a:fld id="{868C0A2A-F7AB-422D-B3CC-27C84C439FEF}" type="datetimeFigureOut">
              <a:rPr lang="en-US" smtClean="0"/>
              <a:t>11/24/2022</a:t>
            </a:fld>
            <a:endParaRPr lang="en-US"/>
          </a:p>
        </p:txBody>
      </p:sp>
      <p:sp>
        <p:nvSpPr>
          <p:cNvPr id="6" name="Footer Placeholder 5">
            <a:extLst>
              <a:ext uri="{FF2B5EF4-FFF2-40B4-BE49-F238E27FC236}">
                <a16:creationId xmlns:a16="http://schemas.microsoft.com/office/drawing/2014/main" id="{C02D30AD-7AC4-5689-9535-A0E054078D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7A158B-3E0D-C8FD-C3D2-FA0C7A41C58B}"/>
              </a:ext>
            </a:extLst>
          </p:cNvPr>
          <p:cNvSpPr>
            <a:spLocks noGrp="1"/>
          </p:cNvSpPr>
          <p:nvPr>
            <p:ph type="sldNum" sz="quarter" idx="12"/>
          </p:nvPr>
        </p:nvSpPr>
        <p:spPr/>
        <p:txBody>
          <a:bodyPr/>
          <a:lstStyle/>
          <a:p>
            <a:fld id="{A19938A6-A22E-4BD4-BE36-699A7EE169A3}" type="slidenum">
              <a:rPr lang="en-US" smtClean="0"/>
              <a:t>‹#›</a:t>
            </a:fld>
            <a:endParaRPr lang="en-US"/>
          </a:p>
        </p:txBody>
      </p:sp>
    </p:spTree>
    <p:extLst>
      <p:ext uri="{BB962C8B-B14F-4D97-AF65-F5344CB8AC3E}">
        <p14:creationId xmlns:p14="http://schemas.microsoft.com/office/powerpoint/2010/main" val="3874370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489AB-6597-6146-15E0-CFAA14DF30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033C3A-C0B9-5F0F-F742-AB893E3F86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049C0E1-804D-2B76-87F7-91599F8FAB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04B136-5328-63E6-3BE3-9033AD935A95}"/>
              </a:ext>
            </a:extLst>
          </p:cNvPr>
          <p:cNvSpPr>
            <a:spLocks noGrp="1"/>
          </p:cNvSpPr>
          <p:nvPr>
            <p:ph type="dt" sz="half" idx="10"/>
          </p:nvPr>
        </p:nvSpPr>
        <p:spPr/>
        <p:txBody>
          <a:bodyPr/>
          <a:lstStyle/>
          <a:p>
            <a:fld id="{868C0A2A-F7AB-422D-B3CC-27C84C439FEF}" type="datetimeFigureOut">
              <a:rPr lang="en-US" smtClean="0"/>
              <a:t>11/24/2022</a:t>
            </a:fld>
            <a:endParaRPr lang="en-US"/>
          </a:p>
        </p:txBody>
      </p:sp>
      <p:sp>
        <p:nvSpPr>
          <p:cNvPr id="6" name="Footer Placeholder 5">
            <a:extLst>
              <a:ext uri="{FF2B5EF4-FFF2-40B4-BE49-F238E27FC236}">
                <a16:creationId xmlns:a16="http://schemas.microsoft.com/office/drawing/2014/main" id="{398141BD-AA26-4FF9-BE90-EC88055673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F14CFB-E4A3-4F24-DF99-C66E3C04ACDA}"/>
              </a:ext>
            </a:extLst>
          </p:cNvPr>
          <p:cNvSpPr>
            <a:spLocks noGrp="1"/>
          </p:cNvSpPr>
          <p:nvPr>
            <p:ph type="sldNum" sz="quarter" idx="12"/>
          </p:nvPr>
        </p:nvSpPr>
        <p:spPr/>
        <p:txBody>
          <a:bodyPr/>
          <a:lstStyle/>
          <a:p>
            <a:fld id="{A19938A6-A22E-4BD4-BE36-699A7EE169A3}" type="slidenum">
              <a:rPr lang="en-US" smtClean="0"/>
              <a:t>‹#›</a:t>
            </a:fld>
            <a:endParaRPr lang="en-US"/>
          </a:p>
        </p:txBody>
      </p:sp>
    </p:spTree>
    <p:extLst>
      <p:ext uri="{BB962C8B-B14F-4D97-AF65-F5344CB8AC3E}">
        <p14:creationId xmlns:p14="http://schemas.microsoft.com/office/powerpoint/2010/main" val="3785011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93B225-A61E-538D-4E30-45A845F861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2E6C461-E4B7-9448-824C-1EBAC14100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CAE8AD-50DF-9E49-0C0B-249447F2A2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8C0A2A-F7AB-422D-B3CC-27C84C439FEF}" type="datetimeFigureOut">
              <a:rPr lang="en-US" smtClean="0"/>
              <a:t>11/24/2022</a:t>
            </a:fld>
            <a:endParaRPr lang="en-US"/>
          </a:p>
        </p:txBody>
      </p:sp>
      <p:sp>
        <p:nvSpPr>
          <p:cNvPr id="5" name="Footer Placeholder 4">
            <a:extLst>
              <a:ext uri="{FF2B5EF4-FFF2-40B4-BE49-F238E27FC236}">
                <a16:creationId xmlns:a16="http://schemas.microsoft.com/office/drawing/2014/main" id="{307EBFFC-DDE8-AAA7-E93C-3DA46B18CF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2D95EE-F156-5F50-D41A-0A00070C25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9938A6-A22E-4BD4-BE36-699A7EE169A3}" type="slidenum">
              <a:rPr lang="en-US" smtClean="0"/>
              <a:t>‹#›</a:t>
            </a:fld>
            <a:endParaRPr lang="en-US"/>
          </a:p>
        </p:txBody>
      </p:sp>
    </p:spTree>
    <p:extLst>
      <p:ext uri="{BB962C8B-B14F-4D97-AF65-F5344CB8AC3E}">
        <p14:creationId xmlns:p14="http://schemas.microsoft.com/office/powerpoint/2010/main" val="14261191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2.png"/><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5324A-6581-61B6-624E-3A0812411EBB}"/>
              </a:ext>
            </a:extLst>
          </p:cNvPr>
          <p:cNvSpPr>
            <a:spLocks noGrp="1"/>
          </p:cNvSpPr>
          <p:nvPr>
            <p:ph type="ctrTitle"/>
          </p:nvPr>
        </p:nvSpPr>
        <p:spPr/>
        <p:txBody>
          <a:bodyPr/>
          <a:lstStyle/>
          <a:p>
            <a:r>
              <a:rPr lang="en-US" dirty="0"/>
              <a:t>Attention</a:t>
            </a:r>
          </a:p>
        </p:txBody>
      </p:sp>
      <p:sp>
        <p:nvSpPr>
          <p:cNvPr id="3" name="Subtitle 2">
            <a:extLst>
              <a:ext uri="{FF2B5EF4-FFF2-40B4-BE49-F238E27FC236}">
                <a16:creationId xmlns:a16="http://schemas.microsoft.com/office/drawing/2014/main" id="{14CC5FD9-1E50-49A1-B895-FA6F52F86D80}"/>
              </a:ext>
            </a:extLst>
          </p:cNvPr>
          <p:cNvSpPr>
            <a:spLocks noGrp="1"/>
          </p:cNvSpPr>
          <p:nvPr>
            <p:ph type="subTitle" idx="1"/>
          </p:nvPr>
        </p:nvSpPr>
        <p:spPr/>
        <p:txBody>
          <a:bodyPr/>
          <a:lstStyle/>
          <a:p>
            <a:r>
              <a:rPr lang="en-US" dirty="0"/>
              <a:t>Abdul Samad</a:t>
            </a:r>
          </a:p>
          <a:p>
            <a:endParaRPr lang="en-US" dirty="0"/>
          </a:p>
        </p:txBody>
      </p:sp>
    </p:spTree>
    <p:extLst>
      <p:ext uri="{BB962C8B-B14F-4D97-AF65-F5344CB8AC3E}">
        <p14:creationId xmlns:p14="http://schemas.microsoft.com/office/powerpoint/2010/main" val="3471377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586DE-7780-F1B5-AA75-9E7E54F5B52C}"/>
              </a:ext>
            </a:extLst>
          </p:cNvPr>
          <p:cNvSpPr>
            <a:spLocks noGrp="1"/>
          </p:cNvSpPr>
          <p:nvPr>
            <p:ph type="title"/>
          </p:nvPr>
        </p:nvSpPr>
        <p:spPr/>
        <p:txBody>
          <a:bodyPr/>
          <a:lstStyle/>
          <a:p>
            <a:r>
              <a:rPr lang="en-US" dirty="0"/>
              <a:t>Bottleneck</a:t>
            </a:r>
          </a:p>
        </p:txBody>
      </p:sp>
      <p:sp>
        <p:nvSpPr>
          <p:cNvPr id="3" name="Content Placeholder 2">
            <a:extLst>
              <a:ext uri="{FF2B5EF4-FFF2-40B4-BE49-F238E27FC236}">
                <a16:creationId xmlns:a16="http://schemas.microsoft.com/office/drawing/2014/main" id="{8C1C9FC2-DC17-D9B9-A7B8-34E45C4B900B}"/>
              </a:ext>
            </a:extLst>
          </p:cNvPr>
          <p:cNvSpPr>
            <a:spLocks noGrp="1"/>
          </p:cNvSpPr>
          <p:nvPr>
            <p:ph idx="1"/>
          </p:nvPr>
        </p:nvSpPr>
        <p:spPr/>
        <p:txBody>
          <a:bodyPr/>
          <a:lstStyle/>
          <a:p>
            <a:endParaRPr lang="en-US"/>
          </a:p>
        </p:txBody>
      </p:sp>
      <p:pic>
        <p:nvPicPr>
          <p:cNvPr id="2050" name="Picture 2">
            <a:extLst>
              <a:ext uri="{FF2B5EF4-FFF2-40B4-BE49-F238E27FC236}">
                <a16:creationId xmlns:a16="http://schemas.microsoft.com/office/drawing/2014/main" id="{A821C337-1736-B1AA-5E91-065D68DBCD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73224"/>
            <a:ext cx="1219200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14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E78D1-2582-30CA-3559-7327F5139583}"/>
              </a:ext>
            </a:extLst>
          </p:cNvPr>
          <p:cNvSpPr>
            <a:spLocks noGrp="1"/>
          </p:cNvSpPr>
          <p:nvPr>
            <p:ph type="title"/>
          </p:nvPr>
        </p:nvSpPr>
        <p:spPr/>
        <p:txBody>
          <a:bodyPr/>
          <a:lstStyle/>
          <a:p>
            <a:r>
              <a:rPr lang="en-US" dirty="0"/>
              <a:t>Attention</a:t>
            </a:r>
          </a:p>
        </p:txBody>
      </p:sp>
      <p:pic>
        <p:nvPicPr>
          <p:cNvPr id="4" name="seq2seq_7">
            <a:hlinkClick r:id="" action="ppaction://media"/>
            <a:extLst>
              <a:ext uri="{FF2B5EF4-FFF2-40B4-BE49-F238E27FC236}">
                <a16:creationId xmlns:a16="http://schemas.microsoft.com/office/drawing/2014/main" id="{ECC4506C-8391-CC62-C986-778674A6A43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135063" y="1825625"/>
            <a:ext cx="9921875" cy="4351338"/>
          </a:xfrm>
        </p:spPr>
      </p:pic>
    </p:spTree>
    <p:extLst>
      <p:ext uri="{BB962C8B-B14F-4D97-AF65-F5344CB8AC3E}">
        <p14:creationId xmlns:p14="http://schemas.microsoft.com/office/powerpoint/2010/main" val="1743989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4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998D2-D9F3-24DB-E35B-F690CDF30B56}"/>
              </a:ext>
            </a:extLst>
          </p:cNvPr>
          <p:cNvSpPr>
            <a:spLocks noGrp="1"/>
          </p:cNvSpPr>
          <p:nvPr>
            <p:ph type="title"/>
          </p:nvPr>
        </p:nvSpPr>
        <p:spPr/>
        <p:txBody>
          <a:bodyPr/>
          <a:lstStyle/>
          <a:p>
            <a:r>
              <a:rPr lang="en-US" dirty="0"/>
              <a:t>Attention Process</a:t>
            </a:r>
          </a:p>
        </p:txBody>
      </p:sp>
      <p:pic>
        <p:nvPicPr>
          <p:cNvPr id="10" name="attention_process">
            <a:hlinkClick r:id="" action="ppaction://media"/>
            <a:extLst>
              <a:ext uri="{FF2B5EF4-FFF2-40B4-BE49-F238E27FC236}">
                <a16:creationId xmlns:a16="http://schemas.microsoft.com/office/drawing/2014/main" id="{97AE961A-BD9A-6629-3853-B244EA7A7F2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098675" y="1825625"/>
            <a:ext cx="7993063" cy="4351338"/>
          </a:xfrm>
        </p:spPr>
      </p:pic>
    </p:spTree>
    <p:extLst>
      <p:ext uri="{BB962C8B-B14F-4D97-AF65-F5344CB8AC3E}">
        <p14:creationId xmlns:p14="http://schemas.microsoft.com/office/powerpoint/2010/main" val="3410718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3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D8DDB-FEFD-188B-60AF-626D4DEC32E3}"/>
              </a:ext>
            </a:extLst>
          </p:cNvPr>
          <p:cNvSpPr>
            <a:spLocks noGrp="1"/>
          </p:cNvSpPr>
          <p:nvPr>
            <p:ph type="title"/>
          </p:nvPr>
        </p:nvSpPr>
        <p:spPr/>
        <p:txBody>
          <a:bodyPr/>
          <a:lstStyle/>
          <a:p>
            <a:r>
              <a:rPr lang="en-US" dirty="0"/>
              <a:t>Attention Process</a:t>
            </a:r>
          </a:p>
        </p:txBody>
      </p:sp>
      <p:pic>
        <p:nvPicPr>
          <p:cNvPr id="4" name="attention_tensor_dance">
            <a:hlinkClick r:id="" action="ppaction://media"/>
            <a:extLst>
              <a:ext uri="{FF2B5EF4-FFF2-40B4-BE49-F238E27FC236}">
                <a16:creationId xmlns:a16="http://schemas.microsoft.com/office/drawing/2014/main" id="{AF8D2B0C-51C5-1D91-B29D-748324EABB9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139950" y="1825625"/>
            <a:ext cx="7912100" cy="4351338"/>
          </a:xfrm>
        </p:spPr>
      </p:pic>
    </p:spTree>
    <p:extLst>
      <p:ext uri="{BB962C8B-B14F-4D97-AF65-F5344CB8AC3E}">
        <p14:creationId xmlns:p14="http://schemas.microsoft.com/office/powerpoint/2010/main" val="4191438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FC815-0BA7-2CD0-B898-C55FB66B524A}"/>
              </a:ext>
            </a:extLst>
          </p:cNvPr>
          <p:cNvSpPr>
            <a:spLocks noGrp="1"/>
          </p:cNvSpPr>
          <p:nvPr>
            <p:ph type="title"/>
          </p:nvPr>
        </p:nvSpPr>
        <p:spPr>
          <a:xfrm>
            <a:off x="691896" y="3464941"/>
            <a:ext cx="10515600" cy="1325563"/>
          </a:xfrm>
        </p:spPr>
        <p:txBody>
          <a:bodyPr>
            <a:normAutofit/>
          </a:bodyPr>
          <a:lstStyle/>
          <a:p>
            <a:r>
              <a:rPr lang="en-US" dirty="0"/>
              <a:t>Illustrated Transformer</a:t>
            </a:r>
            <a:br>
              <a:rPr lang="en-US" dirty="0"/>
            </a:br>
            <a:r>
              <a:rPr lang="en-US" sz="2200" dirty="0"/>
              <a:t>https://jalammar.github.io/illustrated-transformer/</a:t>
            </a:r>
          </a:p>
        </p:txBody>
      </p:sp>
    </p:spTree>
    <p:extLst>
      <p:ext uri="{BB962C8B-B14F-4D97-AF65-F5344CB8AC3E}">
        <p14:creationId xmlns:p14="http://schemas.microsoft.com/office/powerpoint/2010/main" val="3313436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7FC6-9A4E-0254-745A-47B43E30EE02}"/>
              </a:ext>
            </a:extLst>
          </p:cNvPr>
          <p:cNvSpPr>
            <a:spLocks noGrp="1"/>
          </p:cNvSpPr>
          <p:nvPr>
            <p:ph type="title"/>
          </p:nvPr>
        </p:nvSpPr>
        <p:spPr/>
        <p:txBody>
          <a:bodyPr/>
          <a:lstStyle/>
          <a:p>
            <a:r>
              <a:rPr lang="en-US" dirty="0"/>
              <a:t>Transformer</a:t>
            </a:r>
          </a:p>
        </p:txBody>
      </p:sp>
      <p:pic>
        <p:nvPicPr>
          <p:cNvPr id="1026" name="Picture 2">
            <a:extLst>
              <a:ext uri="{FF2B5EF4-FFF2-40B4-BE49-F238E27FC236}">
                <a16:creationId xmlns:a16="http://schemas.microsoft.com/office/drawing/2014/main" id="{5EAE4C82-D077-9DC0-F252-57414E05B8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190160"/>
            <a:ext cx="6524054" cy="17019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2643275-04CE-C21E-6E12-786B127581DE}"/>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7528878" y="847174"/>
            <a:ext cx="4117848" cy="25818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8080C06-E27C-4044-128C-CBB7B41D69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3429000"/>
            <a:ext cx="3960432" cy="257860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A669ABCC-0A8D-6AF2-036E-C40CB93712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4484" y="3707744"/>
            <a:ext cx="6175356" cy="1960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9142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349E0-5BBC-E535-ED76-98A3BF1534C0}"/>
              </a:ext>
            </a:extLst>
          </p:cNvPr>
          <p:cNvSpPr>
            <a:spLocks noGrp="1"/>
          </p:cNvSpPr>
          <p:nvPr>
            <p:ph type="title"/>
          </p:nvPr>
        </p:nvSpPr>
        <p:spPr/>
        <p:txBody>
          <a:bodyPr/>
          <a:lstStyle/>
          <a:p>
            <a:r>
              <a:rPr lang="en-US" dirty="0"/>
              <a:t>Encoder</a:t>
            </a:r>
          </a:p>
        </p:txBody>
      </p:sp>
      <p:sp>
        <p:nvSpPr>
          <p:cNvPr id="3" name="Content Placeholder 2">
            <a:extLst>
              <a:ext uri="{FF2B5EF4-FFF2-40B4-BE49-F238E27FC236}">
                <a16:creationId xmlns:a16="http://schemas.microsoft.com/office/drawing/2014/main" id="{1AE8919A-BF6B-0AB4-3B40-5997B1723CB6}"/>
              </a:ext>
            </a:extLst>
          </p:cNvPr>
          <p:cNvSpPr>
            <a:spLocks noGrp="1"/>
          </p:cNvSpPr>
          <p:nvPr>
            <p:ph idx="1"/>
          </p:nvPr>
        </p:nvSpPr>
        <p:spPr/>
        <p:txBody>
          <a:bodyPr/>
          <a:lstStyle/>
          <a:p>
            <a:endParaRPr lang="en-US"/>
          </a:p>
        </p:txBody>
      </p:sp>
      <p:pic>
        <p:nvPicPr>
          <p:cNvPr id="2050" name="Picture 2">
            <a:extLst>
              <a:ext uri="{FF2B5EF4-FFF2-40B4-BE49-F238E27FC236}">
                <a16:creationId xmlns:a16="http://schemas.microsoft.com/office/drawing/2014/main" id="{11DD95CA-5D74-B8BE-7EB1-6257898AD0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478342"/>
            <a:ext cx="4748801" cy="304590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EECDBBF-6676-5B16-7102-60F418C01C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7001" y="2365439"/>
            <a:ext cx="5908611" cy="3592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2177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5B93F-8A40-FE8D-B2DA-06089CA1B5E0}"/>
              </a:ext>
            </a:extLst>
          </p:cNvPr>
          <p:cNvSpPr>
            <a:spLocks noGrp="1"/>
          </p:cNvSpPr>
          <p:nvPr>
            <p:ph type="title"/>
          </p:nvPr>
        </p:nvSpPr>
        <p:spPr/>
        <p:txBody>
          <a:bodyPr/>
          <a:lstStyle/>
          <a:p>
            <a:r>
              <a:rPr lang="en-US" dirty="0"/>
              <a:t>Attention </a:t>
            </a:r>
          </a:p>
        </p:txBody>
      </p:sp>
      <p:sp>
        <p:nvSpPr>
          <p:cNvPr id="3" name="Content Placeholder 2">
            <a:extLst>
              <a:ext uri="{FF2B5EF4-FFF2-40B4-BE49-F238E27FC236}">
                <a16:creationId xmlns:a16="http://schemas.microsoft.com/office/drawing/2014/main" id="{153AA521-1AC2-0694-584D-3F142E07C864}"/>
              </a:ext>
            </a:extLst>
          </p:cNvPr>
          <p:cNvSpPr>
            <a:spLocks noGrp="1"/>
          </p:cNvSpPr>
          <p:nvPr>
            <p:ph idx="1"/>
          </p:nvPr>
        </p:nvSpPr>
        <p:spPr/>
        <p:txBody>
          <a:bodyPr/>
          <a:lstStyle/>
          <a:p>
            <a:pPr marL="0" indent="0">
              <a:buNone/>
            </a:pPr>
            <a:r>
              <a:rPr lang="en-GB" dirty="0"/>
              <a:t>sentence we want to translate:</a:t>
            </a:r>
          </a:p>
          <a:p>
            <a:pPr marL="0" indent="0">
              <a:buNone/>
            </a:pPr>
            <a:r>
              <a:rPr lang="en-GB" dirty="0">
                <a:solidFill>
                  <a:srgbClr val="FF0000"/>
                </a:solidFill>
              </a:rPr>
              <a:t>”The animal didn't cross the </a:t>
            </a:r>
          </a:p>
          <a:p>
            <a:pPr marL="0" indent="0">
              <a:buNone/>
            </a:pPr>
            <a:r>
              <a:rPr lang="en-GB" dirty="0">
                <a:solidFill>
                  <a:srgbClr val="FF0000"/>
                </a:solidFill>
              </a:rPr>
              <a:t>street because it was too tired”</a:t>
            </a:r>
          </a:p>
          <a:p>
            <a:pPr marL="0" indent="0">
              <a:buNone/>
            </a:pPr>
            <a:r>
              <a:rPr lang="en-GB" dirty="0"/>
              <a:t>What does “it” in this sentence refer to? </a:t>
            </a:r>
            <a:endParaRPr lang="en-US" dirty="0"/>
          </a:p>
        </p:txBody>
      </p:sp>
      <p:pic>
        <p:nvPicPr>
          <p:cNvPr id="3075" name="Picture 3">
            <a:extLst>
              <a:ext uri="{FF2B5EF4-FFF2-40B4-BE49-F238E27FC236}">
                <a16:creationId xmlns:a16="http://schemas.microsoft.com/office/drawing/2014/main" id="{7EF0157E-C2E6-E9A0-ADE9-E97267185D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2580" y="2034381"/>
            <a:ext cx="4162425"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3836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CE0D0-A918-3A9B-E5FD-752106548ADC}"/>
              </a:ext>
            </a:extLst>
          </p:cNvPr>
          <p:cNvSpPr>
            <a:spLocks noGrp="1"/>
          </p:cNvSpPr>
          <p:nvPr>
            <p:ph type="title"/>
          </p:nvPr>
        </p:nvSpPr>
        <p:spPr/>
        <p:txBody>
          <a:bodyPr/>
          <a:lstStyle/>
          <a:p>
            <a:r>
              <a:rPr lang="en-US" dirty="0"/>
              <a:t>Self Attention</a:t>
            </a:r>
          </a:p>
        </p:txBody>
      </p:sp>
      <p:sp>
        <p:nvSpPr>
          <p:cNvPr id="3" name="Content Placeholder 2">
            <a:extLst>
              <a:ext uri="{FF2B5EF4-FFF2-40B4-BE49-F238E27FC236}">
                <a16:creationId xmlns:a16="http://schemas.microsoft.com/office/drawing/2014/main" id="{0071100A-F6A8-2DBB-B76F-8895A7C29C05}"/>
              </a:ext>
            </a:extLst>
          </p:cNvPr>
          <p:cNvSpPr>
            <a:spLocks noGrp="1"/>
          </p:cNvSpPr>
          <p:nvPr>
            <p:ph idx="1"/>
          </p:nvPr>
        </p:nvSpPr>
        <p:spPr/>
        <p:txBody>
          <a:bodyPr/>
          <a:lstStyle/>
          <a:p>
            <a:endParaRPr lang="en-US"/>
          </a:p>
        </p:txBody>
      </p:sp>
      <p:pic>
        <p:nvPicPr>
          <p:cNvPr id="4098" name="Picture 2">
            <a:extLst>
              <a:ext uri="{FF2B5EF4-FFF2-40B4-BE49-F238E27FC236}">
                <a16:creationId xmlns:a16="http://schemas.microsoft.com/office/drawing/2014/main" id="{79A42AA7-5274-2199-2359-CB8089BE32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8813" y="2048392"/>
            <a:ext cx="6355651" cy="4009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1252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2F4A3-CE9E-32B1-E6B6-B6BB986132D8}"/>
              </a:ext>
            </a:extLst>
          </p:cNvPr>
          <p:cNvSpPr>
            <a:spLocks noGrp="1"/>
          </p:cNvSpPr>
          <p:nvPr>
            <p:ph type="title"/>
          </p:nvPr>
        </p:nvSpPr>
        <p:spPr/>
        <p:txBody>
          <a:bodyPr/>
          <a:lstStyle/>
          <a:p>
            <a:r>
              <a:rPr lang="en-US" dirty="0"/>
              <a:t>Self-Attention</a:t>
            </a:r>
          </a:p>
        </p:txBody>
      </p:sp>
      <p:sp>
        <p:nvSpPr>
          <p:cNvPr id="3" name="Content Placeholder 2">
            <a:extLst>
              <a:ext uri="{FF2B5EF4-FFF2-40B4-BE49-F238E27FC236}">
                <a16:creationId xmlns:a16="http://schemas.microsoft.com/office/drawing/2014/main" id="{150FAEF9-B00E-E252-36AB-EFF07BB3331B}"/>
              </a:ext>
            </a:extLst>
          </p:cNvPr>
          <p:cNvSpPr>
            <a:spLocks noGrp="1"/>
          </p:cNvSpPr>
          <p:nvPr>
            <p:ph idx="1"/>
          </p:nvPr>
        </p:nvSpPr>
        <p:spPr/>
        <p:txBody>
          <a:bodyPr/>
          <a:lstStyle/>
          <a:p>
            <a:endParaRPr lang="en-US"/>
          </a:p>
        </p:txBody>
      </p:sp>
      <p:pic>
        <p:nvPicPr>
          <p:cNvPr id="5122" name="Picture 2">
            <a:extLst>
              <a:ext uri="{FF2B5EF4-FFF2-40B4-BE49-F238E27FC236}">
                <a16:creationId xmlns:a16="http://schemas.microsoft.com/office/drawing/2014/main" id="{A0670362-DFF9-6ABF-093D-D1340E7F80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2520" y="2296319"/>
            <a:ext cx="6524625" cy="3409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389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84C6-3B62-D9AF-E66A-EEF4ADB86262}"/>
              </a:ext>
            </a:extLst>
          </p:cNvPr>
          <p:cNvSpPr>
            <a:spLocks noGrp="1"/>
          </p:cNvSpPr>
          <p:nvPr>
            <p:ph type="title"/>
          </p:nvPr>
        </p:nvSpPr>
        <p:spPr/>
        <p:txBody>
          <a:bodyPr/>
          <a:lstStyle/>
          <a:p>
            <a:r>
              <a:rPr lang="en-US" dirty="0"/>
              <a:t>Sequence to Sequence Model</a:t>
            </a:r>
          </a:p>
        </p:txBody>
      </p:sp>
      <p:pic>
        <p:nvPicPr>
          <p:cNvPr id="4" name="seq2seq_1">
            <a:hlinkClick r:id="" action="ppaction://media"/>
            <a:extLst>
              <a:ext uri="{FF2B5EF4-FFF2-40B4-BE49-F238E27FC236}">
                <a16:creationId xmlns:a16="http://schemas.microsoft.com/office/drawing/2014/main" id="{42B8CF27-2D3B-6CB7-C8AB-58CFF62592A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838200" y="2424113"/>
            <a:ext cx="10515600" cy="3154362"/>
          </a:xfrm>
        </p:spPr>
      </p:pic>
      <p:sp>
        <p:nvSpPr>
          <p:cNvPr id="6" name="TextBox 5">
            <a:extLst>
              <a:ext uri="{FF2B5EF4-FFF2-40B4-BE49-F238E27FC236}">
                <a16:creationId xmlns:a16="http://schemas.microsoft.com/office/drawing/2014/main" id="{5BA1F379-A98C-1169-978F-4E67DC2B66D4}"/>
              </a:ext>
            </a:extLst>
          </p:cNvPr>
          <p:cNvSpPr txBox="1"/>
          <p:nvPr/>
        </p:nvSpPr>
        <p:spPr>
          <a:xfrm>
            <a:off x="4329684" y="5393809"/>
            <a:ext cx="6099048" cy="369332"/>
          </a:xfrm>
          <a:prstGeom prst="rect">
            <a:avLst/>
          </a:prstGeom>
          <a:noFill/>
        </p:spPr>
        <p:txBody>
          <a:bodyPr wrap="square">
            <a:spAutoFit/>
          </a:bodyPr>
          <a:lstStyle/>
          <a:p>
            <a:r>
              <a:rPr lang="en-US" dirty="0"/>
              <a:t>https://jalammar.github.io/</a:t>
            </a:r>
          </a:p>
        </p:txBody>
      </p:sp>
    </p:spTree>
    <p:extLst>
      <p:ext uri="{BB962C8B-B14F-4D97-AF65-F5344CB8AC3E}">
        <p14:creationId xmlns:p14="http://schemas.microsoft.com/office/powerpoint/2010/main" val="940918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3333F-F1ED-A38B-7210-8B979585A31B}"/>
              </a:ext>
            </a:extLst>
          </p:cNvPr>
          <p:cNvSpPr>
            <a:spLocks noGrp="1"/>
          </p:cNvSpPr>
          <p:nvPr>
            <p:ph type="title"/>
          </p:nvPr>
        </p:nvSpPr>
        <p:spPr/>
        <p:txBody>
          <a:bodyPr/>
          <a:lstStyle/>
          <a:p>
            <a:r>
              <a:rPr lang="en-US" dirty="0"/>
              <a:t>Self Attention</a:t>
            </a:r>
          </a:p>
        </p:txBody>
      </p:sp>
      <p:sp>
        <p:nvSpPr>
          <p:cNvPr id="3" name="Content Placeholder 2">
            <a:extLst>
              <a:ext uri="{FF2B5EF4-FFF2-40B4-BE49-F238E27FC236}">
                <a16:creationId xmlns:a16="http://schemas.microsoft.com/office/drawing/2014/main" id="{5869C217-0327-A620-9826-D9EB85A2C045}"/>
              </a:ext>
            </a:extLst>
          </p:cNvPr>
          <p:cNvSpPr>
            <a:spLocks noGrp="1"/>
          </p:cNvSpPr>
          <p:nvPr>
            <p:ph idx="1"/>
          </p:nvPr>
        </p:nvSpPr>
        <p:spPr/>
        <p:txBody>
          <a:bodyPr/>
          <a:lstStyle/>
          <a:p>
            <a:endParaRPr lang="en-US"/>
          </a:p>
        </p:txBody>
      </p:sp>
      <p:pic>
        <p:nvPicPr>
          <p:cNvPr id="6146" name="Picture 2">
            <a:extLst>
              <a:ext uri="{FF2B5EF4-FFF2-40B4-BE49-F238E27FC236}">
                <a16:creationId xmlns:a16="http://schemas.microsoft.com/office/drawing/2014/main" id="{F84351F8-E401-3B3E-4AC6-8A3D44A6B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913" y="1947145"/>
            <a:ext cx="6482143" cy="4082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36721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965E0-AC5B-439D-4C6B-4461935D88C0}"/>
              </a:ext>
            </a:extLst>
          </p:cNvPr>
          <p:cNvSpPr>
            <a:spLocks noGrp="1"/>
          </p:cNvSpPr>
          <p:nvPr>
            <p:ph type="title"/>
          </p:nvPr>
        </p:nvSpPr>
        <p:spPr/>
        <p:txBody>
          <a:bodyPr/>
          <a:lstStyle/>
          <a:p>
            <a:r>
              <a:rPr lang="en-US" dirty="0" err="1"/>
              <a:t>Self_Attention</a:t>
            </a:r>
            <a:endParaRPr lang="en-US" dirty="0"/>
          </a:p>
        </p:txBody>
      </p:sp>
      <p:sp>
        <p:nvSpPr>
          <p:cNvPr id="3" name="Content Placeholder 2">
            <a:extLst>
              <a:ext uri="{FF2B5EF4-FFF2-40B4-BE49-F238E27FC236}">
                <a16:creationId xmlns:a16="http://schemas.microsoft.com/office/drawing/2014/main" id="{EF71D7D0-1DE6-B77F-50E2-9715E78F9453}"/>
              </a:ext>
            </a:extLst>
          </p:cNvPr>
          <p:cNvSpPr>
            <a:spLocks noGrp="1"/>
          </p:cNvSpPr>
          <p:nvPr>
            <p:ph idx="1"/>
          </p:nvPr>
        </p:nvSpPr>
        <p:spPr/>
        <p:txBody>
          <a:bodyPr/>
          <a:lstStyle/>
          <a:p>
            <a:endParaRPr lang="en-US"/>
          </a:p>
        </p:txBody>
      </p:sp>
      <p:pic>
        <p:nvPicPr>
          <p:cNvPr id="7170" name="Picture 2">
            <a:extLst>
              <a:ext uri="{FF2B5EF4-FFF2-40B4-BE49-F238E27FC236}">
                <a16:creationId xmlns:a16="http://schemas.microsoft.com/office/drawing/2014/main" id="{C543D3B1-DC52-92BA-498F-EDAE599BFE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7613" y="1714288"/>
            <a:ext cx="5412803" cy="5143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712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40F5F-591F-CC5E-5D5E-526FF352EED0}"/>
              </a:ext>
            </a:extLst>
          </p:cNvPr>
          <p:cNvSpPr>
            <a:spLocks noGrp="1"/>
          </p:cNvSpPr>
          <p:nvPr>
            <p:ph type="title"/>
          </p:nvPr>
        </p:nvSpPr>
        <p:spPr/>
        <p:txBody>
          <a:bodyPr/>
          <a:lstStyle/>
          <a:p>
            <a:r>
              <a:rPr lang="en-US" dirty="0"/>
              <a:t>Matrix Calculation for Self Attention</a:t>
            </a:r>
          </a:p>
        </p:txBody>
      </p:sp>
      <p:pic>
        <p:nvPicPr>
          <p:cNvPr id="8194" name="Picture 2">
            <a:extLst>
              <a:ext uri="{FF2B5EF4-FFF2-40B4-BE49-F238E27FC236}">
                <a16:creationId xmlns:a16="http://schemas.microsoft.com/office/drawing/2014/main" id="{C268466B-4C7C-6EA4-7A0F-C85D56AE9E6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30563" y="2061845"/>
            <a:ext cx="3842138" cy="4351338"/>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451DF5E6-959B-DA4D-9D7E-C4932A5ADE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4604" y="2972118"/>
            <a:ext cx="6475637" cy="2530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018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72D79-F8FB-33F4-2B80-474082F2A4DD}"/>
              </a:ext>
            </a:extLst>
          </p:cNvPr>
          <p:cNvSpPr>
            <a:spLocks noGrp="1"/>
          </p:cNvSpPr>
          <p:nvPr>
            <p:ph type="title"/>
          </p:nvPr>
        </p:nvSpPr>
        <p:spPr>
          <a:xfrm>
            <a:off x="838200" y="18255"/>
            <a:ext cx="10515600" cy="1325563"/>
          </a:xfrm>
        </p:spPr>
        <p:txBody>
          <a:bodyPr/>
          <a:lstStyle/>
          <a:p>
            <a:r>
              <a:rPr lang="en-US" dirty="0"/>
              <a:t>Multi-Headed Attention</a:t>
            </a:r>
          </a:p>
        </p:txBody>
      </p:sp>
      <p:pic>
        <p:nvPicPr>
          <p:cNvPr id="9218" name="Picture 2">
            <a:extLst>
              <a:ext uri="{FF2B5EF4-FFF2-40B4-BE49-F238E27FC236}">
                <a16:creationId xmlns:a16="http://schemas.microsoft.com/office/drawing/2014/main" id="{9F4F3DB4-6178-B8AC-39E3-04FA0813B3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0597" y="881981"/>
            <a:ext cx="5669788" cy="334976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0E69D464-0C9B-C145-3500-B17D2108C99C}"/>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4558865" y="4370948"/>
            <a:ext cx="5073252" cy="2407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5594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E90A-59EF-385E-93D3-AD0DA09ABE32}"/>
              </a:ext>
            </a:extLst>
          </p:cNvPr>
          <p:cNvSpPr>
            <a:spLocks noGrp="1"/>
          </p:cNvSpPr>
          <p:nvPr>
            <p:ph type="title"/>
          </p:nvPr>
        </p:nvSpPr>
        <p:spPr/>
        <p:txBody>
          <a:bodyPr/>
          <a:lstStyle/>
          <a:p>
            <a:r>
              <a:rPr lang="en-US" dirty="0"/>
              <a:t>Multi-Headed Attention</a:t>
            </a:r>
          </a:p>
        </p:txBody>
      </p:sp>
      <p:sp>
        <p:nvSpPr>
          <p:cNvPr id="3" name="Content Placeholder 2">
            <a:extLst>
              <a:ext uri="{FF2B5EF4-FFF2-40B4-BE49-F238E27FC236}">
                <a16:creationId xmlns:a16="http://schemas.microsoft.com/office/drawing/2014/main" id="{68ECCFC3-51F7-D675-E96A-11CE5968A2A0}"/>
              </a:ext>
            </a:extLst>
          </p:cNvPr>
          <p:cNvSpPr>
            <a:spLocks noGrp="1"/>
          </p:cNvSpPr>
          <p:nvPr>
            <p:ph idx="1"/>
          </p:nvPr>
        </p:nvSpPr>
        <p:spPr/>
        <p:txBody>
          <a:bodyPr/>
          <a:lstStyle/>
          <a:p>
            <a:endParaRPr lang="en-US"/>
          </a:p>
        </p:txBody>
      </p:sp>
      <p:pic>
        <p:nvPicPr>
          <p:cNvPr id="10242" name="Picture 2">
            <a:extLst>
              <a:ext uri="{FF2B5EF4-FFF2-40B4-BE49-F238E27FC236}">
                <a16:creationId xmlns:a16="http://schemas.microsoft.com/office/drawing/2014/main" id="{0547492A-F4FE-E33B-2EB2-AEC43A2516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1872" y="1825625"/>
            <a:ext cx="8723376" cy="4826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53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1D5A2-E53D-DC61-AFD4-3B622AF2041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9C82E5-4E07-CD83-D159-B62F9D09CE3F}"/>
              </a:ext>
            </a:extLst>
          </p:cNvPr>
          <p:cNvSpPr>
            <a:spLocks noGrp="1"/>
          </p:cNvSpPr>
          <p:nvPr>
            <p:ph idx="1"/>
          </p:nvPr>
        </p:nvSpPr>
        <p:spPr/>
        <p:txBody>
          <a:bodyPr/>
          <a:lstStyle/>
          <a:p>
            <a:endParaRPr lang="en-US"/>
          </a:p>
        </p:txBody>
      </p:sp>
      <p:pic>
        <p:nvPicPr>
          <p:cNvPr id="11266" name="Picture 2">
            <a:extLst>
              <a:ext uri="{FF2B5EF4-FFF2-40B4-BE49-F238E27FC236}">
                <a16:creationId xmlns:a16="http://schemas.microsoft.com/office/drawing/2014/main" id="{7C69E967-9562-D8BD-1A6B-E6B9C43144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75"/>
            <a:ext cx="12192000" cy="682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4559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18376-714D-3B8C-5640-37F6AECE7F79}"/>
              </a:ext>
            </a:extLst>
          </p:cNvPr>
          <p:cNvSpPr>
            <a:spLocks noGrp="1"/>
          </p:cNvSpPr>
          <p:nvPr>
            <p:ph type="title"/>
          </p:nvPr>
        </p:nvSpPr>
        <p:spPr/>
        <p:txBody>
          <a:bodyPr/>
          <a:lstStyle/>
          <a:p>
            <a:r>
              <a:rPr lang="en-US" dirty="0"/>
              <a:t>What Multi-heads doing </a:t>
            </a:r>
          </a:p>
        </p:txBody>
      </p:sp>
      <p:sp>
        <p:nvSpPr>
          <p:cNvPr id="3" name="Content Placeholder 2">
            <a:extLst>
              <a:ext uri="{FF2B5EF4-FFF2-40B4-BE49-F238E27FC236}">
                <a16:creationId xmlns:a16="http://schemas.microsoft.com/office/drawing/2014/main" id="{F6761534-B96A-9253-3A94-2775E173F5EB}"/>
              </a:ext>
            </a:extLst>
          </p:cNvPr>
          <p:cNvSpPr>
            <a:spLocks noGrp="1"/>
          </p:cNvSpPr>
          <p:nvPr>
            <p:ph idx="1"/>
          </p:nvPr>
        </p:nvSpPr>
        <p:spPr/>
        <p:txBody>
          <a:bodyPr/>
          <a:lstStyle/>
          <a:p>
            <a:endParaRPr lang="en-US"/>
          </a:p>
        </p:txBody>
      </p:sp>
      <p:pic>
        <p:nvPicPr>
          <p:cNvPr id="12290" name="Picture 2">
            <a:extLst>
              <a:ext uri="{FF2B5EF4-FFF2-40B4-BE49-F238E27FC236}">
                <a16:creationId xmlns:a16="http://schemas.microsoft.com/office/drawing/2014/main" id="{4C8A095E-2A38-5C23-A0A4-48A45D0DFA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688" y="1950847"/>
            <a:ext cx="4171950" cy="3762375"/>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a:extLst>
              <a:ext uri="{FF2B5EF4-FFF2-40B4-BE49-F238E27FC236}">
                <a16:creationId xmlns:a16="http://schemas.microsoft.com/office/drawing/2014/main" id="{9C8B5377-7AE8-3429-D562-DB032CBB64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2350" y="1825625"/>
            <a:ext cx="398145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0161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EC233-2818-1633-AEA6-BFF24C3ED216}"/>
              </a:ext>
            </a:extLst>
          </p:cNvPr>
          <p:cNvSpPr>
            <a:spLocks noGrp="1"/>
          </p:cNvSpPr>
          <p:nvPr>
            <p:ph type="title"/>
          </p:nvPr>
        </p:nvSpPr>
        <p:spPr>
          <a:xfrm>
            <a:off x="589788" y="500062"/>
            <a:ext cx="11012424" cy="1325563"/>
          </a:xfrm>
        </p:spPr>
        <p:txBody>
          <a:bodyPr>
            <a:normAutofit fontScale="90000"/>
          </a:bodyPr>
          <a:lstStyle/>
          <a:p>
            <a:pPr fontAlgn="base"/>
            <a:br>
              <a:rPr lang="en-GB" b="1" i="0" dirty="0">
                <a:solidFill>
                  <a:srgbClr val="222222"/>
                </a:solidFill>
                <a:effectLst/>
                <a:latin typeface="Helvetica Neue"/>
              </a:rPr>
            </a:br>
            <a:r>
              <a:rPr lang="en-GB" b="1" i="0" dirty="0">
                <a:solidFill>
                  <a:srgbClr val="222222"/>
                </a:solidFill>
                <a:effectLst/>
                <a:latin typeface="Helvetica Neue"/>
              </a:rPr>
              <a:t>Order of The Sequence -Positional Encoding</a:t>
            </a:r>
            <a:br>
              <a:rPr lang="en-GB" b="1" i="0" dirty="0">
                <a:solidFill>
                  <a:srgbClr val="222222"/>
                </a:solidFill>
                <a:effectLst/>
                <a:latin typeface="Helvetica Neue"/>
              </a:rPr>
            </a:br>
            <a:br>
              <a:rPr lang="en-GB" dirty="0"/>
            </a:br>
            <a:endParaRPr lang="en-US" dirty="0"/>
          </a:p>
        </p:txBody>
      </p:sp>
      <p:sp>
        <p:nvSpPr>
          <p:cNvPr id="3" name="Content Placeholder 2">
            <a:extLst>
              <a:ext uri="{FF2B5EF4-FFF2-40B4-BE49-F238E27FC236}">
                <a16:creationId xmlns:a16="http://schemas.microsoft.com/office/drawing/2014/main" id="{91D7D8F1-D225-7E83-2CA1-064F76DC9AFD}"/>
              </a:ext>
            </a:extLst>
          </p:cNvPr>
          <p:cNvSpPr>
            <a:spLocks noGrp="1"/>
          </p:cNvSpPr>
          <p:nvPr>
            <p:ph idx="1"/>
          </p:nvPr>
        </p:nvSpPr>
        <p:spPr/>
        <p:txBody>
          <a:bodyPr/>
          <a:lstStyle/>
          <a:p>
            <a:endParaRPr lang="en-US" dirty="0"/>
          </a:p>
        </p:txBody>
      </p:sp>
      <p:pic>
        <p:nvPicPr>
          <p:cNvPr id="13314" name="Picture 2">
            <a:extLst>
              <a:ext uri="{FF2B5EF4-FFF2-40B4-BE49-F238E27FC236}">
                <a16:creationId xmlns:a16="http://schemas.microsoft.com/office/drawing/2014/main" id="{2D29F433-ACDE-BA29-EC52-4A96ED88B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4480" y="1863980"/>
            <a:ext cx="7882128" cy="4346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91848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9C809-4440-6796-977A-BF75110BADA9}"/>
              </a:ext>
            </a:extLst>
          </p:cNvPr>
          <p:cNvSpPr>
            <a:spLocks noGrp="1"/>
          </p:cNvSpPr>
          <p:nvPr>
            <p:ph type="title"/>
          </p:nvPr>
        </p:nvSpPr>
        <p:spPr/>
        <p:txBody>
          <a:bodyPr/>
          <a:lstStyle/>
          <a:p>
            <a:r>
              <a:rPr lang="en-US" dirty="0"/>
              <a:t>Residuals</a:t>
            </a:r>
          </a:p>
        </p:txBody>
      </p:sp>
      <p:sp>
        <p:nvSpPr>
          <p:cNvPr id="3" name="Content Placeholder 2">
            <a:extLst>
              <a:ext uri="{FF2B5EF4-FFF2-40B4-BE49-F238E27FC236}">
                <a16:creationId xmlns:a16="http://schemas.microsoft.com/office/drawing/2014/main" id="{1ED31F88-D9DD-72B0-B188-76F2881F7934}"/>
              </a:ext>
            </a:extLst>
          </p:cNvPr>
          <p:cNvSpPr>
            <a:spLocks noGrp="1"/>
          </p:cNvSpPr>
          <p:nvPr>
            <p:ph idx="1"/>
          </p:nvPr>
        </p:nvSpPr>
        <p:spPr/>
        <p:txBody>
          <a:bodyPr/>
          <a:lstStyle/>
          <a:p>
            <a:endParaRPr lang="en-US"/>
          </a:p>
        </p:txBody>
      </p:sp>
      <p:pic>
        <p:nvPicPr>
          <p:cNvPr id="14338" name="Picture 2">
            <a:extLst>
              <a:ext uri="{FF2B5EF4-FFF2-40B4-BE49-F238E27FC236}">
                <a16:creationId xmlns:a16="http://schemas.microsoft.com/office/drawing/2014/main" id="{285ED759-E1C5-5E9A-ECBA-1D7E29B9C6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4175" y="1711325"/>
            <a:ext cx="6343650" cy="460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15054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1D585-74B4-D6C5-EFF9-0564963CF10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20123BF-C90A-A887-8DAB-BB3934C72A9F}"/>
              </a:ext>
            </a:extLst>
          </p:cNvPr>
          <p:cNvSpPr>
            <a:spLocks noGrp="1"/>
          </p:cNvSpPr>
          <p:nvPr>
            <p:ph idx="1"/>
          </p:nvPr>
        </p:nvSpPr>
        <p:spPr/>
        <p:txBody>
          <a:bodyPr/>
          <a:lstStyle/>
          <a:p>
            <a:endParaRPr lang="en-US"/>
          </a:p>
        </p:txBody>
      </p:sp>
      <p:pic>
        <p:nvPicPr>
          <p:cNvPr id="15362" name="Picture 2">
            <a:extLst>
              <a:ext uri="{FF2B5EF4-FFF2-40B4-BE49-F238E27FC236}">
                <a16:creationId xmlns:a16="http://schemas.microsoft.com/office/drawing/2014/main" id="{2C2508DC-2974-0E2A-8A06-491933720E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5100" y="257175"/>
            <a:ext cx="6781800" cy="634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7915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DE273-F405-E492-E1E8-B5EEC0B87104}"/>
              </a:ext>
            </a:extLst>
          </p:cNvPr>
          <p:cNvSpPr>
            <a:spLocks noGrp="1"/>
          </p:cNvSpPr>
          <p:nvPr>
            <p:ph type="title"/>
          </p:nvPr>
        </p:nvSpPr>
        <p:spPr/>
        <p:txBody>
          <a:bodyPr/>
          <a:lstStyle/>
          <a:p>
            <a:r>
              <a:rPr lang="en-US" dirty="0"/>
              <a:t>Neural Machine Translation</a:t>
            </a:r>
          </a:p>
        </p:txBody>
      </p:sp>
      <p:pic>
        <p:nvPicPr>
          <p:cNvPr id="4" name="seq2seq_2">
            <a:hlinkClick r:id="" action="ppaction://media"/>
            <a:extLst>
              <a:ext uri="{FF2B5EF4-FFF2-40B4-BE49-F238E27FC236}">
                <a16:creationId xmlns:a16="http://schemas.microsoft.com/office/drawing/2014/main" id="{50CCC325-0810-D2DF-00C0-5B6BB5CB075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838200" y="2424113"/>
            <a:ext cx="10515600" cy="3154362"/>
          </a:xfrm>
        </p:spPr>
      </p:pic>
    </p:spTree>
    <p:extLst>
      <p:ext uri="{BB962C8B-B14F-4D97-AF65-F5344CB8AC3E}">
        <p14:creationId xmlns:p14="http://schemas.microsoft.com/office/powerpoint/2010/main" val="1290044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8596E-8FF2-4163-1498-AB7DE5757238}"/>
              </a:ext>
            </a:extLst>
          </p:cNvPr>
          <p:cNvSpPr>
            <a:spLocks noGrp="1"/>
          </p:cNvSpPr>
          <p:nvPr>
            <p:ph type="title"/>
          </p:nvPr>
        </p:nvSpPr>
        <p:spPr/>
        <p:txBody>
          <a:bodyPr/>
          <a:lstStyle/>
          <a:p>
            <a:r>
              <a:rPr lang="en-US" dirty="0"/>
              <a:t>Encoder-Decoder</a:t>
            </a:r>
          </a:p>
        </p:txBody>
      </p:sp>
      <p:sp>
        <p:nvSpPr>
          <p:cNvPr id="3" name="Content Placeholder 2">
            <a:extLst>
              <a:ext uri="{FF2B5EF4-FFF2-40B4-BE49-F238E27FC236}">
                <a16:creationId xmlns:a16="http://schemas.microsoft.com/office/drawing/2014/main" id="{11550D5F-621C-B4AD-BE95-461E0B803F1C}"/>
              </a:ext>
            </a:extLst>
          </p:cNvPr>
          <p:cNvSpPr>
            <a:spLocks noGrp="1"/>
          </p:cNvSpPr>
          <p:nvPr>
            <p:ph idx="1"/>
          </p:nvPr>
        </p:nvSpPr>
        <p:spPr/>
        <p:txBody>
          <a:bodyPr/>
          <a:lstStyle/>
          <a:p>
            <a:endParaRPr lang="en-US"/>
          </a:p>
        </p:txBody>
      </p:sp>
      <p:pic>
        <p:nvPicPr>
          <p:cNvPr id="16386" name="Picture 2">
            <a:extLst>
              <a:ext uri="{FF2B5EF4-FFF2-40B4-BE49-F238E27FC236}">
                <a16:creationId xmlns:a16="http://schemas.microsoft.com/office/drawing/2014/main" id="{47E20386-B11F-2CED-0E0A-CE9E1FA534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718370"/>
            <a:ext cx="9045511" cy="5139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1115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2F0A6-BA56-2E4F-0804-5D5FE19F886A}"/>
              </a:ext>
            </a:extLst>
          </p:cNvPr>
          <p:cNvSpPr>
            <a:spLocks noGrp="1"/>
          </p:cNvSpPr>
          <p:nvPr>
            <p:ph type="title"/>
          </p:nvPr>
        </p:nvSpPr>
        <p:spPr/>
        <p:txBody>
          <a:bodyPr/>
          <a:lstStyle/>
          <a:p>
            <a:r>
              <a:rPr lang="en-US" dirty="0"/>
              <a:t>Decoder</a:t>
            </a:r>
          </a:p>
        </p:txBody>
      </p:sp>
      <p:sp>
        <p:nvSpPr>
          <p:cNvPr id="3" name="Content Placeholder 2">
            <a:extLst>
              <a:ext uri="{FF2B5EF4-FFF2-40B4-BE49-F238E27FC236}">
                <a16:creationId xmlns:a16="http://schemas.microsoft.com/office/drawing/2014/main" id="{51FAB7D6-5A4F-ABC1-6EE8-B3FA19FF970F}"/>
              </a:ext>
            </a:extLst>
          </p:cNvPr>
          <p:cNvSpPr>
            <a:spLocks noGrp="1"/>
          </p:cNvSpPr>
          <p:nvPr>
            <p:ph idx="1"/>
          </p:nvPr>
        </p:nvSpPr>
        <p:spPr/>
        <p:txBody>
          <a:bodyPr/>
          <a:lstStyle/>
          <a:p>
            <a:endParaRPr lang="en-US"/>
          </a:p>
        </p:txBody>
      </p:sp>
      <p:pic>
        <p:nvPicPr>
          <p:cNvPr id="17410" name="Picture 2">
            <a:extLst>
              <a:ext uri="{FF2B5EF4-FFF2-40B4-BE49-F238E27FC236}">
                <a16:creationId xmlns:a16="http://schemas.microsoft.com/office/drawing/2014/main" id="{CFB8B8B9-80F0-07D6-F74B-6C7D316E51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3040" y="1831302"/>
            <a:ext cx="8485632" cy="4661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0911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30E93-19DF-CB5A-CEED-B5126E1D9865}"/>
              </a:ext>
            </a:extLst>
          </p:cNvPr>
          <p:cNvSpPr>
            <a:spLocks noGrp="1"/>
          </p:cNvSpPr>
          <p:nvPr>
            <p:ph type="title"/>
          </p:nvPr>
        </p:nvSpPr>
        <p:spPr/>
        <p:txBody>
          <a:bodyPr/>
          <a:lstStyle/>
          <a:p>
            <a:r>
              <a:rPr lang="en-US" dirty="0"/>
              <a:t>Decoder</a:t>
            </a:r>
          </a:p>
        </p:txBody>
      </p:sp>
      <p:sp>
        <p:nvSpPr>
          <p:cNvPr id="3" name="Content Placeholder 2">
            <a:extLst>
              <a:ext uri="{FF2B5EF4-FFF2-40B4-BE49-F238E27FC236}">
                <a16:creationId xmlns:a16="http://schemas.microsoft.com/office/drawing/2014/main" id="{F7522869-BCF7-B748-7F9C-46BC5EFA34D9}"/>
              </a:ext>
            </a:extLst>
          </p:cNvPr>
          <p:cNvSpPr>
            <a:spLocks noGrp="1"/>
          </p:cNvSpPr>
          <p:nvPr>
            <p:ph idx="1"/>
          </p:nvPr>
        </p:nvSpPr>
        <p:spPr/>
        <p:txBody>
          <a:bodyPr/>
          <a:lstStyle/>
          <a:p>
            <a:endParaRPr lang="en-US"/>
          </a:p>
        </p:txBody>
      </p:sp>
      <p:pic>
        <p:nvPicPr>
          <p:cNvPr id="18434" name="Picture 2">
            <a:extLst>
              <a:ext uri="{FF2B5EF4-FFF2-40B4-BE49-F238E27FC236}">
                <a16:creationId xmlns:a16="http://schemas.microsoft.com/office/drawing/2014/main" id="{41DACCC2-4D8B-CBC0-9D27-CB5EA3E774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2144" y="1623776"/>
            <a:ext cx="9528048" cy="5234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899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ECCAD-F3DA-3856-C7ED-3D83584AB927}"/>
              </a:ext>
            </a:extLst>
          </p:cNvPr>
          <p:cNvSpPr>
            <a:spLocks noGrp="1"/>
          </p:cNvSpPr>
          <p:nvPr>
            <p:ph type="title"/>
          </p:nvPr>
        </p:nvSpPr>
        <p:spPr/>
        <p:txBody>
          <a:bodyPr/>
          <a:lstStyle/>
          <a:p>
            <a:r>
              <a:rPr lang="en-US" dirty="0"/>
              <a:t>Final Layer</a:t>
            </a:r>
          </a:p>
        </p:txBody>
      </p:sp>
      <p:pic>
        <p:nvPicPr>
          <p:cNvPr id="19458" name="Picture 2">
            <a:extLst>
              <a:ext uri="{FF2B5EF4-FFF2-40B4-BE49-F238E27FC236}">
                <a16:creationId xmlns:a16="http://schemas.microsoft.com/office/drawing/2014/main" id="{D911723C-5293-9830-6FFE-95B35989AA9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25846" y="1825625"/>
            <a:ext cx="674030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3547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EE40D-5906-B979-1730-6943D87038EA}"/>
              </a:ext>
            </a:extLst>
          </p:cNvPr>
          <p:cNvSpPr>
            <a:spLocks noGrp="1"/>
          </p:cNvSpPr>
          <p:nvPr>
            <p:ph type="title"/>
          </p:nvPr>
        </p:nvSpPr>
        <p:spPr>
          <a:xfrm>
            <a:off x="838200" y="-109538"/>
            <a:ext cx="10515600" cy="1325563"/>
          </a:xfrm>
        </p:spPr>
        <p:txBody>
          <a:bodyPr/>
          <a:lstStyle/>
          <a:p>
            <a:r>
              <a:rPr lang="en-US" dirty="0"/>
              <a:t>BERT</a:t>
            </a:r>
          </a:p>
        </p:txBody>
      </p:sp>
      <p:sp>
        <p:nvSpPr>
          <p:cNvPr id="3" name="Content Placeholder 2">
            <a:extLst>
              <a:ext uri="{FF2B5EF4-FFF2-40B4-BE49-F238E27FC236}">
                <a16:creationId xmlns:a16="http://schemas.microsoft.com/office/drawing/2014/main" id="{BE4F569D-17E8-F5AF-D03E-CF19F213A185}"/>
              </a:ext>
            </a:extLst>
          </p:cNvPr>
          <p:cNvSpPr>
            <a:spLocks noGrp="1"/>
          </p:cNvSpPr>
          <p:nvPr>
            <p:ph idx="1"/>
          </p:nvPr>
        </p:nvSpPr>
        <p:spPr/>
        <p:txBody>
          <a:bodyPr/>
          <a:lstStyle/>
          <a:p>
            <a:endParaRPr lang="en-US" dirty="0"/>
          </a:p>
        </p:txBody>
      </p:sp>
      <p:pic>
        <p:nvPicPr>
          <p:cNvPr id="20482" name="Picture 2">
            <a:extLst>
              <a:ext uri="{FF2B5EF4-FFF2-40B4-BE49-F238E27FC236}">
                <a16:creationId xmlns:a16="http://schemas.microsoft.com/office/drawing/2014/main" id="{5991F38E-2A08-7DE6-4296-8790E38EAC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4768"/>
            <a:ext cx="10515600" cy="5791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184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1C39E-BD4C-34A5-DDC5-989A87535C61}"/>
              </a:ext>
            </a:extLst>
          </p:cNvPr>
          <p:cNvSpPr>
            <a:spLocks noGrp="1"/>
          </p:cNvSpPr>
          <p:nvPr>
            <p:ph type="title"/>
          </p:nvPr>
        </p:nvSpPr>
        <p:spPr/>
        <p:txBody>
          <a:bodyPr/>
          <a:lstStyle/>
          <a:p>
            <a:r>
              <a:rPr lang="en-US" dirty="0"/>
              <a:t>Sentence Classification</a:t>
            </a:r>
          </a:p>
        </p:txBody>
      </p:sp>
      <p:sp>
        <p:nvSpPr>
          <p:cNvPr id="3" name="Content Placeholder 2">
            <a:extLst>
              <a:ext uri="{FF2B5EF4-FFF2-40B4-BE49-F238E27FC236}">
                <a16:creationId xmlns:a16="http://schemas.microsoft.com/office/drawing/2014/main" id="{C05DD48C-C1D6-1D44-3934-85045EF2CB5E}"/>
              </a:ext>
            </a:extLst>
          </p:cNvPr>
          <p:cNvSpPr>
            <a:spLocks noGrp="1"/>
          </p:cNvSpPr>
          <p:nvPr>
            <p:ph idx="1"/>
          </p:nvPr>
        </p:nvSpPr>
        <p:spPr/>
        <p:txBody>
          <a:bodyPr/>
          <a:lstStyle/>
          <a:p>
            <a:endParaRPr lang="en-US"/>
          </a:p>
        </p:txBody>
      </p:sp>
      <p:pic>
        <p:nvPicPr>
          <p:cNvPr id="21506" name="Picture 2">
            <a:extLst>
              <a:ext uri="{FF2B5EF4-FFF2-40B4-BE49-F238E27FC236}">
                <a16:creationId xmlns:a16="http://schemas.microsoft.com/office/drawing/2014/main" id="{721ADAF9-5872-FBD2-FAE1-559DF28930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0160" y="2465112"/>
            <a:ext cx="9034272" cy="3357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47054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FED39-BDB2-A0F6-5D5C-234213A9EE43}"/>
              </a:ext>
            </a:extLst>
          </p:cNvPr>
          <p:cNvSpPr>
            <a:spLocks noGrp="1"/>
          </p:cNvSpPr>
          <p:nvPr>
            <p:ph type="title"/>
          </p:nvPr>
        </p:nvSpPr>
        <p:spPr/>
        <p:txBody>
          <a:bodyPr/>
          <a:lstStyle/>
          <a:p>
            <a:r>
              <a:rPr lang="en-US" dirty="0"/>
              <a:t>BERT</a:t>
            </a:r>
          </a:p>
        </p:txBody>
      </p:sp>
      <p:pic>
        <p:nvPicPr>
          <p:cNvPr id="22530" name="Picture 2">
            <a:extLst>
              <a:ext uri="{FF2B5EF4-FFF2-40B4-BE49-F238E27FC236}">
                <a16:creationId xmlns:a16="http://schemas.microsoft.com/office/drawing/2014/main" id="{65E8A2B7-A125-3FD5-5804-B74E110A87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352" y="3474403"/>
            <a:ext cx="5198629" cy="2139696"/>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a:extLst>
              <a:ext uri="{FF2B5EF4-FFF2-40B4-BE49-F238E27FC236}">
                <a16:creationId xmlns:a16="http://schemas.microsoft.com/office/drawing/2014/main" id="{4947E152-4695-9BDF-C27F-9733E6F54B5B}"/>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486856" y="2922905"/>
            <a:ext cx="6705144" cy="2819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6289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87DB2-C601-CA1A-DD84-4C6C0A5394EA}"/>
              </a:ext>
            </a:extLst>
          </p:cNvPr>
          <p:cNvSpPr>
            <a:spLocks noGrp="1"/>
          </p:cNvSpPr>
          <p:nvPr>
            <p:ph type="title"/>
          </p:nvPr>
        </p:nvSpPr>
        <p:spPr/>
        <p:txBody>
          <a:bodyPr/>
          <a:lstStyle/>
          <a:p>
            <a:r>
              <a:rPr lang="en-US" dirty="0"/>
              <a:t>BERT-Inputs</a:t>
            </a:r>
          </a:p>
        </p:txBody>
      </p:sp>
      <p:pic>
        <p:nvPicPr>
          <p:cNvPr id="1026" name="Picture 2">
            <a:extLst>
              <a:ext uri="{FF2B5EF4-FFF2-40B4-BE49-F238E27FC236}">
                <a16:creationId xmlns:a16="http://schemas.microsoft.com/office/drawing/2014/main" id="{1D661AEA-8AAA-45AA-402F-C9979CDACF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687" y="2263210"/>
            <a:ext cx="6693567" cy="25606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9A3A998-EF77-9920-0618-BBF4CAF230AC}"/>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4852315" y="2148681"/>
            <a:ext cx="7339685" cy="2789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60156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EFC99-329C-59C5-F610-ECFC343F5C2D}"/>
              </a:ext>
            </a:extLst>
          </p:cNvPr>
          <p:cNvSpPr>
            <a:spLocks noGrp="1"/>
          </p:cNvSpPr>
          <p:nvPr>
            <p:ph type="title"/>
          </p:nvPr>
        </p:nvSpPr>
        <p:spPr/>
        <p:txBody>
          <a:bodyPr/>
          <a:lstStyle/>
          <a:p>
            <a:r>
              <a:rPr lang="en-US" dirty="0" err="1"/>
              <a:t>BERT_outputs</a:t>
            </a:r>
            <a:endParaRPr lang="en-US" dirty="0"/>
          </a:p>
        </p:txBody>
      </p:sp>
      <p:sp>
        <p:nvSpPr>
          <p:cNvPr id="3" name="Content Placeholder 2">
            <a:extLst>
              <a:ext uri="{FF2B5EF4-FFF2-40B4-BE49-F238E27FC236}">
                <a16:creationId xmlns:a16="http://schemas.microsoft.com/office/drawing/2014/main" id="{04EE483E-2AC6-8A38-5793-7C6CD6F26CD1}"/>
              </a:ext>
            </a:extLst>
          </p:cNvPr>
          <p:cNvSpPr>
            <a:spLocks noGrp="1"/>
          </p:cNvSpPr>
          <p:nvPr>
            <p:ph idx="1"/>
          </p:nvPr>
        </p:nvSpPr>
        <p:spPr/>
        <p:txBody>
          <a:bodyPr/>
          <a:lstStyle/>
          <a:p>
            <a:endParaRPr lang="en-US" dirty="0"/>
          </a:p>
        </p:txBody>
      </p:sp>
      <p:pic>
        <p:nvPicPr>
          <p:cNvPr id="1026" name="Picture 2">
            <a:extLst>
              <a:ext uri="{FF2B5EF4-FFF2-40B4-BE49-F238E27FC236}">
                <a16:creationId xmlns:a16="http://schemas.microsoft.com/office/drawing/2014/main" id="{D8EA9FD6-FDE2-D7D8-3BA3-F0895B9FF3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336" y="2444464"/>
            <a:ext cx="7156131" cy="29938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BC81787-9D1E-BD00-A44E-606BF70437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2080" y="1907896"/>
            <a:ext cx="7382256" cy="4066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43427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26356-9406-87F6-3711-7F337E5E093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2BDC275-D09D-045B-04DD-94B917B9DC4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82484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AEDC7-4B57-E3A1-ACC5-35A7946B0864}"/>
              </a:ext>
            </a:extLst>
          </p:cNvPr>
          <p:cNvSpPr>
            <a:spLocks noGrp="1"/>
          </p:cNvSpPr>
          <p:nvPr>
            <p:ph type="title"/>
          </p:nvPr>
        </p:nvSpPr>
        <p:spPr/>
        <p:txBody>
          <a:bodyPr/>
          <a:lstStyle/>
          <a:p>
            <a:r>
              <a:rPr lang="en-US" dirty="0"/>
              <a:t>Looking Under The Hood</a:t>
            </a:r>
          </a:p>
        </p:txBody>
      </p:sp>
      <p:pic>
        <p:nvPicPr>
          <p:cNvPr id="4" name="seq2seq_3">
            <a:hlinkClick r:id="" action="ppaction://media"/>
            <a:extLst>
              <a:ext uri="{FF2B5EF4-FFF2-40B4-BE49-F238E27FC236}">
                <a16:creationId xmlns:a16="http://schemas.microsoft.com/office/drawing/2014/main" id="{213B0272-1B7A-41C8-BCA8-C3E6AB969DD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838200" y="2598738"/>
            <a:ext cx="10515600" cy="2803525"/>
          </a:xfrm>
        </p:spPr>
      </p:pic>
    </p:spTree>
    <p:extLst>
      <p:ext uri="{BB962C8B-B14F-4D97-AF65-F5344CB8AC3E}">
        <p14:creationId xmlns:p14="http://schemas.microsoft.com/office/powerpoint/2010/main" val="2641044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9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2AA61-93DA-3CE5-B2FC-AF9710C6215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E26E6ED-2E7E-9AA9-C80F-8AD193BCE153}"/>
              </a:ext>
            </a:extLst>
          </p:cNvPr>
          <p:cNvSpPr>
            <a:spLocks noGrp="1"/>
          </p:cNvSpPr>
          <p:nvPr>
            <p:ph idx="1"/>
          </p:nvPr>
        </p:nvSpPr>
        <p:spPr/>
        <p:txBody>
          <a:bodyPr/>
          <a:lstStyle/>
          <a:p>
            <a:endParaRPr lang="en-US"/>
          </a:p>
        </p:txBody>
      </p:sp>
      <p:pic>
        <p:nvPicPr>
          <p:cNvPr id="3074" name="Picture 2">
            <a:extLst>
              <a:ext uri="{FF2B5EF4-FFF2-40B4-BE49-F238E27FC236}">
                <a16:creationId xmlns:a16="http://schemas.microsoft.com/office/drawing/2014/main" id="{8602C32F-B85D-8C14-23DB-D83249BAC4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6575" y="347663"/>
            <a:ext cx="6038850" cy="616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68750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92957-8E15-1DAF-DB7B-4628963BDC8B}"/>
              </a:ext>
            </a:extLst>
          </p:cNvPr>
          <p:cNvSpPr>
            <a:spLocks noGrp="1"/>
          </p:cNvSpPr>
          <p:nvPr>
            <p:ph type="title"/>
          </p:nvPr>
        </p:nvSpPr>
        <p:spPr/>
        <p:txBody>
          <a:bodyPr/>
          <a:lstStyle/>
          <a:p>
            <a:r>
              <a:rPr lang="en-US" dirty="0"/>
              <a:t>Attention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F5C848-74B9-81DB-4C8C-98E19262FD05}"/>
                  </a:ext>
                </a:extLst>
              </p:cNvPr>
              <p:cNvSpPr>
                <a:spLocks noGrp="1"/>
              </p:cNvSpPr>
              <p:nvPr>
                <p:ph idx="1"/>
              </p:nvPr>
            </p:nvSpPr>
            <p:spPr/>
            <p:txBody>
              <a:bodyPr/>
              <a:lstStyle/>
              <a:p>
                <a:r>
                  <a:rPr lang="en-GB" b="0" i="0" dirty="0">
                    <a:effectLst/>
                    <a:latin typeface="Roboto" panose="02000000000000000000" pitchFamily="2" charset="0"/>
                  </a:rPr>
                  <a:t>When inspecting a visual scene, our optic nerve receives information at the order of </a:t>
                </a:r>
                <a14:m>
                  <m:oMath xmlns:m="http://schemas.openxmlformats.org/officeDocument/2006/math">
                    <m:sSup>
                      <m:sSupPr>
                        <m:ctrlPr>
                          <a:rPr lang="en-US" b="0" i="1" dirty="0" smtClean="0">
                            <a:effectLst/>
                            <a:latin typeface="Cambria Math" panose="02040503050406030204" pitchFamily="18" charset="0"/>
                          </a:rPr>
                        </m:ctrlPr>
                      </m:sSupPr>
                      <m:e>
                        <m:r>
                          <a:rPr lang="en-GB" b="0" i="1" dirty="0" smtClean="0">
                            <a:effectLst/>
                            <a:latin typeface="Cambria Math" panose="02040503050406030204" pitchFamily="18" charset="0"/>
                          </a:rPr>
                          <m:t>10</m:t>
                        </m:r>
                      </m:e>
                      <m:sup>
                        <m:r>
                          <a:rPr lang="en-GB" b="0" i="1" dirty="0" smtClean="0">
                            <a:effectLst/>
                            <a:latin typeface="Cambria Math" panose="02040503050406030204" pitchFamily="18" charset="0"/>
                          </a:rPr>
                          <m:t>8</m:t>
                        </m:r>
                      </m:sup>
                    </m:sSup>
                  </m:oMath>
                </a14:m>
                <a:r>
                  <a:rPr lang="en-GB" b="0" i="0" dirty="0">
                    <a:effectLst/>
                    <a:latin typeface="Roboto" panose="02000000000000000000" pitchFamily="2" charset="0"/>
                  </a:rPr>
                  <a:t> bits per second, far exceeding what our brain can fully process. </a:t>
                </a:r>
              </a:p>
              <a:p>
                <a:r>
                  <a:rPr lang="en-GB" b="0" i="0" dirty="0">
                    <a:effectLst/>
                    <a:latin typeface="Roboto" panose="02000000000000000000" pitchFamily="2" charset="0"/>
                  </a:rPr>
                  <a:t>Fortunately, our ancestors had learned from experience (also known as data) that </a:t>
                </a:r>
                <a:r>
                  <a:rPr lang="en-GB" b="0" i="1" dirty="0">
                    <a:effectLst/>
                    <a:latin typeface="Roboto" panose="02000000000000000000" pitchFamily="2" charset="0"/>
                  </a:rPr>
                  <a:t>not all sensory inputs are created equal</a:t>
                </a:r>
                <a:r>
                  <a:rPr lang="en-GB" b="0" i="0" dirty="0">
                    <a:effectLst/>
                    <a:latin typeface="Roboto" panose="02000000000000000000" pitchFamily="2" charset="0"/>
                  </a:rPr>
                  <a:t>.</a:t>
                </a:r>
              </a:p>
              <a:p>
                <a:r>
                  <a:rPr lang="en-GB" b="0" i="0" dirty="0">
                    <a:effectLst/>
                    <a:latin typeface="Roboto" panose="02000000000000000000" pitchFamily="2" charset="0"/>
                  </a:rPr>
                  <a:t>Throughout human history, the capability of directing attention to only a fraction of information of interest has enabled our brain to allocate resources more smartly to survive, to grow, and to socialize, such as detecting predators, preys, etc.</a:t>
                </a:r>
                <a:endParaRPr lang="en-US" dirty="0"/>
              </a:p>
            </p:txBody>
          </p:sp>
        </mc:Choice>
        <mc:Fallback xmlns="">
          <p:sp>
            <p:nvSpPr>
              <p:cNvPr id="3" name="Content Placeholder 2">
                <a:extLst>
                  <a:ext uri="{FF2B5EF4-FFF2-40B4-BE49-F238E27FC236}">
                    <a16:creationId xmlns:a16="http://schemas.microsoft.com/office/drawing/2014/main" id="{A4F5C848-74B9-81DB-4C8C-98E19262FD05}"/>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US">
                    <a:noFill/>
                  </a:rPr>
                  <a:t> </a:t>
                </a:r>
              </a:p>
            </p:txBody>
          </p:sp>
        </mc:Fallback>
      </mc:AlternateContent>
    </p:spTree>
    <p:extLst>
      <p:ext uri="{BB962C8B-B14F-4D97-AF65-F5344CB8AC3E}">
        <p14:creationId xmlns:p14="http://schemas.microsoft.com/office/powerpoint/2010/main" val="34978358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84AF6-7CFA-4A84-2E9A-764E38A47AB2}"/>
              </a:ext>
            </a:extLst>
          </p:cNvPr>
          <p:cNvSpPr>
            <a:spLocks noGrp="1"/>
          </p:cNvSpPr>
          <p:nvPr>
            <p:ph type="title"/>
          </p:nvPr>
        </p:nvSpPr>
        <p:spPr/>
        <p:txBody>
          <a:bodyPr/>
          <a:lstStyle/>
          <a:p>
            <a:r>
              <a:rPr lang="en-US" dirty="0"/>
              <a:t>Generalized Self Attention	</a:t>
            </a:r>
          </a:p>
        </p:txBody>
      </p:sp>
      <p:sp>
        <p:nvSpPr>
          <p:cNvPr id="3" name="Content Placeholder 2">
            <a:extLst>
              <a:ext uri="{FF2B5EF4-FFF2-40B4-BE49-F238E27FC236}">
                <a16:creationId xmlns:a16="http://schemas.microsoft.com/office/drawing/2014/main" id="{D3F8A399-EFA9-9788-EFA9-8CCD561F700D}"/>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AD14CD0A-61AB-4281-34DD-89D8C16CA38D}"/>
              </a:ext>
            </a:extLst>
          </p:cNvPr>
          <p:cNvPicPr>
            <a:picLocks noChangeAspect="1"/>
          </p:cNvPicPr>
          <p:nvPr/>
        </p:nvPicPr>
        <p:blipFill>
          <a:blip r:embed="rId3"/>
          <a:stretch>
            <a:fillRect/>
          </a:stretch>
        </p:blipFill>
        <p:spPr>
          <a:xfrm>
            <a:off x="1051809" y="1545830"/>
            <a:ext cx="7817872" cy="5307885"/>
          </a:xfrm>
          <a:prstGeom prst="rect">
            <a:avLst/>
          </a:prstGeom>
        </p:spPr>
      </p:pic>
    </p:spTree>
    <p:extLst>
      <p:ext uri="{BB962C8B-B14F-4D97-AF65-F5344CB8AC3E}">
        <p14:creationId xmlns:p14="http://schemas.microsoft.com/office/powerpoint/2010/main" val="16828576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7471F-34E6-E77B-0880-C72791927246}"/>
              </a:ext>
            </a:extLst>
          </p:cNvPr>
          <p:cNvSpPr>
            <a:spLocks noGrp="1"/>
          </p:cNvSpPr>
          <p:nvPr>
            <p:ph type="title"/>
          </p:nvPr>
        </p:nvSpPr>
        <p:spPr/>
        <p:txBody>
          <a:bodyPr/>
          <a:lstStyle/>
          <a:p>
            <a:r>
              <a:rPr lang="en-US" dirty="0"/>
              <a:t>Attention Score- Step 1 - Projection</a:t>
            </a:r>
          </a:p>
        </p:txBody>
      </p:sp>
      <p:sp>
        <p:nvSpPr>
          <p:cNvPr id="3" name="Content Placeholder 2">
            <a:extLst>
              <a:ext uri="{FF2B5EF4-FFF2-40B4-BE49-F238E27FC236}">
                <a16:creationId xmlns:a16="http://schemas.microsoft.com/office/drawing/2014/main" id="{EAA8B248-099F-59E8-C930-312AA668691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25B249F-C757-FD00-4DB2-D57E0CADFC28}"/>
              </a:ext>
            </a:extLst>
          </p:cNvPr>
          <p:cNvPicPr>
            <a:picLocks noChangeAspect="1"/>
          </p:cNvPicPr>
          <p:nvPr/>
        </p:nvPicPr>
        <p:blipFill>
          <a:blip r:embed="rId3"/>
          <a:stretch>
            <a:fillRect/>
          </a:stretch>
        </p:blipFill>
        <p:spPr>
          <a:xfrm>
            <a:off x="1207008" y="1258164"/>
            <a:ext cx="10515600" cy="5599836"/>
          </a:xfrm>
          <a:prstGeom prst="rect">
            <a:avLst/>
          </a:prstGeom>
        </p:spPr>
      </p:pic>
    </p:spTree>
    <p:extLst>
      <p:ext uri="{BB962C8B-B14F-4D97-AF65-F5344CB8AC3E}">
        <p14:creationId xmlns:p14="http://schemas.microsoft.com/office/powerpoint/2010/main" val="7202087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0FE7-B3CF-398D-67AD-045E456E47A8}"/>
              </a:ext>
            </a:extLst>
          </p:cNvPr>
          <p:cNvSpPr>
            <a:spLocks noGrp="1"/>
          </p:cNvSpPr>
          <p:nvPr>
            <p:ph type="title"/>
          </p:nvPr>
        </p:nvSpPr>
        <p:spPr/>
        <p:txBody>
          <a:bodyPr/>
          <a:lstStyle/>
          <a:p>
            <a:r>
              <a:rPr lang="en-US" dirty="0"/>
              <a:t>Attention Score- Step 1 - Projection</a:t>
            </a:r>
          </a:p>
        </p:txBody>
      </p:sp>
      <p:sp>
        <p:nvSpPr>
          <p:cNvPr id="3" name="Content Placeholder 2">
            <a:extLst>
              <a:ext uri="{FF2B5EF4-FFF2-40B4-BE49-F238E27FC236}">
                <a16:creationId xmlns:a16="http://schemas.microsoft.com/office/drawing/2014/main" id="{631DB8FD-7661-38F6-86D0-95996728A37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13B1CE8-2BCF-6667-E1E4-1BBE47F04E4D}"/>
              </a:ext>
            </a:extLst>
          </p:cNvPr>
          <p:cNvPicPr>
            <a:picLocks noChangeAspect="1"/>
          </p:cNvPicPr>
          <p:nvPr/>
        </p:nvPicPr>
        <p:blipFill>
          <a:blip r:embed="rId3"/>
          <a:stretch>
            <a:fillRect/>
          </a:stretch>
        </p:blipFill>
        <p:spPr>
          <a:xfrm>
            <a:off x="1364279" y="1510441"/>
            <a:ext cx="6901897" cy="4982434"/>
          </a:xfrm>
          <a:prstGeom prst="rect">
            <a:avLst/>
          </a:prstGeom>
        </p:spPr>
      </p:pic>
    </p:spTree>
    <p:extLst>
      <p:ext uri="{BB962C8B-B14F-4D97-AF65-F5344CB8AC3E}">
        <p14:creationId xmlns:p14="http://schemas.microsoft.com/office/powerpoint/2010/main" val="29571459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1C906-113F-96E6-E674-20757C6121FE}"/>
              </a:ext>
            </a:extLst>
          </p:cNvPr>
          <p:cNvSpPr>
            <a:spLocks noGrp="1"/>
          </p:cNvSpPr>
          <p:nvPr>
            <p:ph type="title"/>
          </p:nvPr>
        </p:nvSpPr>
        <p:spPr/>
        <p:txBody>
          <a:bodyPr/>
          <a:lstStyle/>
          <a:p>
            <a:r>
              <a:rPr lang="en-US" dirty="0"/>
              <a:t>Attention Score</a:t>
            </a:r>
          </a:p>
        </p:txBody>
      </p:sp>
      <p:sp>
        <p:nvSpPr>
          <p:cNvPr id="3" name="Content Placeholder 2">
            <a:extLst>
              <a:ext uri="{FF2B5EF4-FFF2-40B4-BE49-F238E27FC236}">
                <a16:creationId xmlns:a16="http://schemas.microsoft.com/office/drawing/2014/main" id="{3A1B16CA-FC87-B537-84E7-D53E7B363A9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A9104E5-A444-740E-7230-6A86199E3565}"/>
              </a:ext>
            </a:extLst>
          </p:cNvPr>
          <p:cNvPicPr>
            <a:picLocks noChangeAspect="1"/>
          </p:cNvPicPr>
          <p:nvPr/>
        </p:nvPicPr>
        <p:blipFill>
          <a:blip r:embed="rId3"/>
          <a:stretch>
            <a:fillRect/>
          </a:stretch>
        </p:blipFill>
        <p:spPr>
          <a:xfrm>
            <a:off x="1005840" y="1609958"/>
            <a:ext cx="8668512" cy="4557861"/>
          </a:xfrm>
          <a:prstGeom prst="rect">
            <a:avLst/>
          </a:prstGeom>
        </p:spPr>
      </p:pic>
    </p:spTree>
    <p:extLst>
      <p:ext uri="{BB962C8B-B14F-4D97-AF65-F5344CB8AC3E}">
        <p14:creationId xmlns:p14="http://schemas.microsoft.com/office/powerpoint/2010/main" val="22860223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B6B33-C63D-272C-5A28-742FD8529B53}"/>
              </a:ext>
            </a:extLst>
          </p:cNvPr>
          <p:cNvSpPr>
            <a:spLocks noGrp="1"/>
          </p:cNvSpPr>
          <p:nvPr>
            <p:ph type="title"/>
          </p:nvPr>
        </p:nvSpPr>
        <p:spPr/>
        <p:txBody>
          <a:bodyPr/>
          <a:lstStyle/>
          <a:p>
            <a:r>
              <a:rPr lang="en-US" dirty="0"/>
              <a:t>Value Vector Information selection	</a:t>
            </a:r>
          </a:p>
        </p:txBody>
      </p:sp>
      <p:sp>
        <p:nvSpPr>
          <p:cNvPr id="3" name="Content Placeholder 2">
            <a:extLst>
              <a:ext uri="{FF2B5EF4-FFF2-40B4-BE49-F238E27FC236}">
                <a16:creationId xmlns:a16="http://schemas.microsoft.com/office/drawing/2014/main" id="{9B29F6A2-BD44-552D-A491-D8982E879657}"/>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F041E78F-6C9C-D0F7-CD43-21C2E9C67947}"/>
              </a:ext>
            </a:extLst>
          </p:cNvPr>
          <p:cNvPicPr>
            <a:picLocks noChangeAspect="1"/>
          </p:cNvPicPr>
          <p:nvPr/>
        </p:nvPicPr>
        <p:blipFill>
          <a:blip r:embed="rId3"/>
          <a:stretch>
            <a:fillRect/>
          </a:stretch>
        </p:blipFill>
        <p:spPr>
          <a:xfrm>
            <a:off x="1170432" y="1825625"/>
            <a:ext cx="9509760" cy="4880745"/>
          </a:xfrm>
          <a:prstGeom prst="rect">
            <a:avLst/>
          </a:prstGeom>
        </p:spPr>
      </p:pic>
    </p:spTree>
    <p:extLst>
      <p:ext uri="{BB962C8B-B14F-4D97-AF65-F5344CB8AC3E}">
        <p14:creationId xmlns:p14="http://schemas.microsoft.com/office/powerpoint/2010/main" val="14051848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86777-A47A-28A6-07A9-14962068C76B}"/>
              </a:ext>
            </a:extLst>
          </p:cNvPr>
          <p:cNvSpPr>
            <a:spLocks noGrp="1"/>
          </p:cNvSpPr>
          <p:nvPr>
            <p:ph type="title"/>
          </p:nvPr>
        </p:nvSpPr>
        <p:spPr/>
        <p:txBody>
          <a:bodyPr/>
          <a:lstStyle/>
          <a:p>
            <a:r>
              <a:rPr lang="en-US" dirty="0"/>
              <a:t>Back to input space</a:t>
            </a:r>
          </a:p>
        </p:txBody>
      </p:sp>
      <p:pic>
        <p:nvPicPr>
          <p:cNvPr id="5" name="Content Placeholder 4">
            <a:extLst>
              <a:ext uri="{FF2B5EF4-FFF2-40B4-BE49-F238E27FC236}">
                <a16:creationId xmlns:a16="http://schemas.microsoft.com/office/drawing/2014/main" id="{B0973828-DC63-DFE6-076D-270D4F7928F1}"/>
              </a:ext>
            </a:extLst>
          </p:cNvPr>
          <p:cNvPicPr>
            <a:picLocks noGrp="1" noChangeAspect="1"/>
          </p:cNvPicPr>
          <p:nvPr>
            <p:ph idx="1"/>
          </p:nvPr>
        </p:nvPicPr>
        <p:blipFill>
          <a:blip r:embed="rId2"/>
          <a:stretch>
            <a:fillRect/>
          </a:stretch>
        </p:blipFill>
        <p:spPr>
          <a:xfrm>
            <a:off x="1785336" y="2224633"/>
            <a:ext cx="8621328" cy="3553321"/>
          </a:xfrm>
        </p:spPr>
      </p:pic>
    </p:spTree>
    <p:extLst>
      <p:ext uri="{BB962C8B-B14F-4D97-AF65-F5344CB8AC3E}">
        <p14:creationId xmlns:p14="http://schemas.microsoft.com/office/powerpoint/2010/main" val="33017807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3F068-0A6B-77F0-D0ED-8CDBD839BD9C}"/>
              </a:ext>
            </a:extLst>
          </p:cNvPr>
          <p:cNvSpPr>
            <a:spLocks noGrp="1"/>
          </p:cNvSpPr>
          <p:nvPr>
            <p:ph type="title"/>
          </p:nvPr>
        </p:nvSpPr>
        <p:spPr/>
        <p:txBody>
          <a:bodyPr/>
          <a:lstStyle/>
          <a:p>
            <a:r>
              <a:rPr lang="en-US" dirty="0"/>
              <a:t>Recombining Heads</a:t>
            </a:r>
          </a:p>
        </p:txBody>
      </p:sp>
      <p:sp>
        <p:nvSpPr>
          <p:cNvPr id="3" name="Content Placeholder 2">
            <a:extLst>
              <a:ext uri="{FF2B5EF4-FFF2-40B4-BE49-F238E27FC236}">
                <a16:creationId xmlns:a16="http://schemas.microsoft.com/office/drawing/2014/main" id="{AB7D196F-2AB0-27B8-4E5E-A274F13D7CC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E85DFD8-753B-0378-77E5-5DE63542D556}"/>
              </a:ext>
            </a:extLst>
          </p:cNvPr>
          <p:cNvPicPr>
            <a:picLocks noChangeAspect="1"/>
          </p:cNvPicPr>
          <p:nvPr/>
        </p:nvPicPr>
        <p:blipFill>
          <a:blip r:embed="rId3"/>
          <a:stretch>
            <a:fillRect/>
          </a:stretch>
        </p:blipFill>
        <p:spPr>
          <a:xfrm>
            <a:off x="838200" y="1768845"/>
            <a:ext cx="9784080" cy="5089155"/>
          </a:xfrm>
          <a:prstGeom prst="rect">
            <a:avLst/>
          </a:prstGeom>
        </p:spPr>
      </p:pic>
    </p:spTree>
    <p:extLst>
      <p:ext uri="{BB962C8B-B14F-4D97-AF65-F5344CB8AC3E}">
        <p14:creationId xmlns:p14="http://schemas.microsoft.com/office/powerpoint/2010/main" val="39697581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2831B-F1A6-C13F-C40E-CE94ED7FD441}"/>
              </a:ext>
            </a:extLst>
          </p:cNvPr>
          <p:cNvSpPr>
            <a:spLocks noGrp="1"/>
          </p:cNvSpPr>
          <p:nvPr>
            <p:ph type="title"/>
          </p:nvPr>
        </p:nvSpPr>
        <p:spPr/>
        <p:txBody>
          <a:bodyPr/>
          <a:lstStyle/>
          <a:p>
            <a:r>
              <a:rPr lang="en-US" dirty="0"/>
              <a:t>Residual</a:t>
            </a:r>
          </a:p>
        </p:txBody>
      </p:sp>
      <p:sp>
        <p:nvSpPr>
          <p:cNvPr id="3" name="Content Placeholder 2">
            <a:extLst>
              <a:ext uri="{FF2B5EF4-FFF2-40B4-BE49-F238E27FC236}">
                <a16:creationId xmlns:a16="http://schemas.microsoft.com/office/drawing/2014/main" id="{C99BCC29-C5E5-C0AF-0DDD-14A4B7A155F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BA1615A-66CA-F97C-2A0D-C51943F0D972}"/>
              </a:ext>
            </a:extLst>
          </p:cNvPr>
          <p:cNvPicPr>
            <a:picLocks noChangeAspect="1"/>
          </p:cNvPicPr>
          <p:nvPr/>
        </p:nvPicPr>
        <p:blipFill>
          <a:blip r:embed="rId3"/>
          <a:stretch>
            <a:fillRect/>
          </a:stretch>
        </p:blipFill>
        <p:spPr>
          <a:xfrm>
            <a:off x="561203" y="1162111"/>
            <a:ext cx="10247006" cy="4929497"/>
          </a:xfrm>
          <a:prstGeom prst="rect">
            <a:avLst/>
          </a:prstGeom>
        </p:spPr>
      </p:pic>
    </p:spTree>
    <p:extLst>
      <p:ext uri="{BB962C8B-B14F-4D97-AF65-F5344CB8AC3E}">
        <p14:creationId xmlns:p14="http://schemas.microsoft.com/office/powerpoint/2010/main" val="1490780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B4B98-62B2-7610-8E5D-A4D612AC4F2C}"/>
              </a:ext>
            </a:extLst>
          </p:cNvPr>
          <p:cNvSpPr>
            <a:spLocks noGrp="1"/>
          </p:cNvSpPr>
          <p:nvPr>
            <p:ph type="title"/>
          </p:nvPr>
        </p:nvSpPr>
        <p:spPr/>
        <p:txBody>
          <a:bodyPr/>
          <a:lstStyle/>
          <a:p>
            <a:r>
              <a:rPr lang="en-US" dirty="0"/>
              <a:t>Machine Translation</a:t>
            </a:r>
          </a:p>
        </p:txBody>
      </p:sp>
      <p:pic>
        <p:nvPicPr>
          <p:cNvPr id="4" name="seq2seq_4">
            <a:hlinkClick r:id="" action="ppaction://media"/>
            <a:extLst>
              <a:ext uri="{FF2B5EF4-FFF2-40B4-BE49-F238E27FC236}">
                <a16:creationId xmlns:a16="http://schemas.microsoft.com/office/drawing/2014/main" id="{6EEEAE7C-9DB9-E814-E2DD-968F9B582EB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2598738"/>
            <a:ext cx="10515600" cy="2803525"/>
          </a:xfrm>
        </p:spPr>
      </p:pic>
    </p:spTree>
    <p:extLst>
      <p:ext uri="{BB962C8B-B14F-4D97-AF65-F5344CB8AC3E}">
        <p14:creationId xmlns:p14="http://schemas.microsoft.com/office/powerpoint/2010/main" val="4116639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D5C09-7572-FCF7-7137-E6A21A98945D}"/>
              </a:ext>
            </a:extLst>
          </p:cNvPr>
          <p:cNvSpPr>
            <a:spLocks noGrp="1"/>
          </p:cNvSpPr>
          <p:nvPr>
            <p:ph type="title"/>
          </p:nvPr>
        </p:nvSpPr>
        <p:spPr/>
        <p:txBody>
          <a:bodyPr/>
          <a:lstStyle/>
          <a:p>
            <a:r>
              <a:rPr lang="en-US" dirty="0"/>
              <a:t>Full Equation</a:t>
            </a:r>
          </a:p>
        </p:txBody>
      </p:sp>
      <p:sp>
        <p:nvSpPr>
          <p:cNvPr id="3" name="Content Placeholder 2">
            <a:extLst>
              <a:ext uri="{FF2B5EF4-FFF2-40B4-BE49-F238E27FC236}">
                <a16:creationId xmlns:a16="http://schemas.microsoft.com/office/drawing/2014/main" id="{B69155B6-5E00-5AD2-00BD-B9615DE82AAC}"/>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50E1BDCF-3492-11B9-BBCD-C88FFC99D191}"/>
              </a:ext>
            </a:extLst>
          </p:cNvPr>
          <p:cNvPicPr>
            <a:picLocks noChangeAspect="1"/>
          </p:cNvPicPr>
          <p:nvPr/>
        </p:nvPicPr>
        <p:blipFill>
          <a:blip r:embed="rId3"/>
          <a:stretch>
            <a:fillRect/>
          </a:stretch>
        </p:blipFill>
        <p:spPr>
          <a:xfrm>
            <a:off x="789835" y="1410315"/>
            <a:ext cx="9085686" cy="4852768"/>
          </a:xfrm>
          <a:prstGeom prst="rect">
            <a:avLst/>
          </a:prstGeom>
        </p:spPr>
      </p:pic>
    </p:spTree>
    <p:extLst>
      <p:ext uri="{BB962C8B-B14F-4D97-AF65-F5344CB8AC3E}">
        <p14:creationId xmlns:p14="http://schemas.microsoft.com/office/powerpoint/2010/main" val="4247595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53E24-FF8C-14FD-0B40-5571EF73CFF9}"/>
              </a:ext>
            </a:extLst>
          </p:cNvPr>
          <p:cNvSpPr>
            <a:spLocks noGrp="1"/>
          </p:cNvSpPr>
          <p:nvPr>
            <p:ph type="title"/>
          </p:nvPr>
        </p:nvSpPr>
        <p:spPr/>
        <p:txBody>
          <a:bodyPr/>
          <a:lstStyle/>
          <a:p>
            <a:r>
              <a:rPr lang="en-US" dirty="0"/>
              <a:t>Context-Vector and Word-embedding</a:t>
            </a:r>
          </a:p>
        </p:txBody>
      </p:sp>
      <p:sp>
        <p:nvSpPr>
          <p:cNvPr id="3" name="Content Placeholder 2">
            <a:extLst>
              <a:ext uri="{FF2B5EF4-FFF2-40B4-BE49-F238E27FC236}">
                <a16:creationId xmlns:a16="http://schemas.microsoft.com/office/drawing/2014/main" id="{6129E8E8-B9C3-465A-5B03-19F32D793BE9}"/>
              </a:ext>
            </a:extLst>
          </p:cNvPr>
          <p:cNvSpPr>
            <a:spLocks noGrp="1"/>
          </p:cNvSpPr>
          <p:nvPr>
            <p:ph idx="1"/>
          </p:nvPr>
        </p:nvSpPr>
        <p:spPr/>
        <p:txBody>
          <a:bodyPr/>
          <a:lstStyle/>
          <a:p>
            <a:endParaRPr lang="en-US" dirty="0"/>
          </a:p>
        </p:txBody>
      </p:sp>
      <p:pic>
        <p:nvPicPr>
          <p:cNvPr id="1026" name="Picture 2">
            <a:extLst>
              <a:ext uri="{FF2B5EF4-FFF2-40B4-BE49-F238E27FC236}">
                <a16:creationId xmlns:a16="http://schemas.microsoft.com/office/drawing/2014/main" id="{5C9E5CE1-58C3-8217-0B58-544E7B0B1B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0642" y="1825625"/>
            <a:ext cx="6819900" cy="24003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18FAF73-1BB3-B174-109B-285DAFD79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3999" y="4001294"/>
            <a:ext cx="8362127" cy="2727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461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4E3C5-5D9D-FAD2-DCBC-EB08EA8C6637}"/>
              </a:ext>
            </a:extLst>
          </p:cNvPr>
          <p:cNvSpPr>
            <a:spLocks noGrp="1"/>
          </p:cNvSpPr>
          <p:nvPr>
            <p:ph type="title"/>
          </p:nvPr>
        </p:nvSpPr>
        <p:spPr/>
        <p:txBody>
          <a:bodyPr/>
          <a:lstStyle/>
          <a:p>
            <a:r>
              <a:rPr lang="en-US" dirty="0"/>
              <a:t>RNN- glance</a:t>
            </a:r>
          </a:p>
        </p:txBody>
      </p:sp>
      <p:pic>
        <p:nvPicPr>
          <p:cNvPr id="4" name="RNN_1">
            <a:hlinkClick r:id="" action="ppaction://media"/>
            <a:extLst>
              <a:ext uri="{FF2B5EF4-FFF2-40B4-BE49-F238E27FC236}">
                <a16:creationId xmlns:a16="http://schemas.microsoft.com/office/drawing/2014/main" id="{B97EAFBF-0CC9-8036-32A1-B4ABB4AD68E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495550" y="1825625"/>
            <a:ext cx="7200900" cy="4351338"/>
          </a:xfrm>
        </p:spPr>
      </p:pic>
    </p:spTree>
    <p:extLst>
      <p:ext uri="{BB962C8B-B14F-4D97-AF65-F5344CB8AC3E}">
        <p14:creationId xmlns:p14="http://schemas.microsoft.com/office/powerpoint/2010/main" val="1721791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9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0CB49-F4E9-7F6B-A0B1-552FE58E7A3C}"/>
              </a:ext>
            </a:extLst>
          </p:cNvPr>
          <p:cNvSpPr>
            <a:spLocks noGrp="1"/>
          </p:cNvSpPr>
          <p:nvPr>
            <p:ph type="title"/>
          </p:nvPr>
        </p:nvSpPr>
        <p:spPr/>
        <p:txBody>
          <a:bodyPr/>
          <a:lstStyle/>
          <a:p>
            <a:r>
              <a:rPr lang="en-US" dirty="0"/>
              <a:t>Neural machine Translation</a:t>
            </a:r>
          </a:p>
        </p:txBody>
      </p:sp>
      <p:pic>
        <p:nvPicPr>
          <p:cNvPr id="4" name="seq2seq_5">
            <a:hlinkClick r:id="" action="ppaction://media"/>
            <a:extLst>
              <a:ext uri="{FF2B5EF4-FFF2-40B4-BE49-F238E27FC236}">
                <a16:creationId xmlns:a16="http://schemas.microsoft.com/office/drawing/2014/main" id="{7DFDDE74-EEE1-5D7E-9B20-90AB8821E31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009650" y="1825625"/>
            <a:ext cx="10172700" cy="4351338"/>
          </a:xfrm>
        </p:spPr>
      </p:pic>
    </p:spTree>
    <p:extLst>
      <p:ext uri="{BB962C8B-B14F-4D97-AF65-F5344CB8AC3E}">
        <p14:creationId xmlns:p14="http://schemas.microsoft.com/office/powerpoint/2010/main" val="2268665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1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84E7C-F937-26E8-A382-FA51CEBC42BE}"/>
              </a:ext>
            </a:extLst>
          </p:cNvPr>
          <p:cNvSpPr>
            <a:spLocks noGrp="1"/>
          </p:cNvSpPr>
          <p:nvPr>
            <p:ph type="title"/>
          </p:nvPr>
        </p:nvSpPr>
        <p:spPr/>
        <p:txBody>
          <a:bodyPr/>
          <a:lstStyle/>
          <a:p>
            <a:r>
              <a:rPr lang="en-US" dirty="0"/>
              <a:t>Neural machine Translation</a:t>
            </a:r>
          </a:p>
        </p:txBody>
      </p:sp>
      <p:pic>
        <p:nvPicPr>
          <p:cNvPr id="4" name="seq2seq_6">
            <a:hlinkClick r:id="" action="ppaction://media"/>
            <a:extLst>
              <a:ext uri="{FF2B5EF4-FFF2-40B4-BE49-F238E27FC236}">
                <a16:creationId xmlns:a16="http://schemas.microsoft.com/office/drawing/2014/main" id="{2F5989B5-1A62-F118-5C6E-732C707EB8E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69988" y="1825625"/>
            <a:ext cx="9852025" cy="4351338"/>
          </a:xfrm>
        </p:spPr>
      </p:pic>
    </p:spTree>
    <p:extLst>
      <p:ext uri="{BB962C8B-B14F-4D97-AF65-F5344CB8AC3E}">
        <p14:creationId xmlns:p14="http://schemas.microsoft.com/office/powerpoint/2010/main" val="143398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3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3399</TotalTime>
  <Words>3508</Words>
  <Application>Microsoft Office PowerPoint</Application>
  <PresentationFormat>Widescreen</PresentationFormat>
  <Paragraphs>192</Paragraphs>
  <Slides>50</Slides>
  <Notes>39</Notes>
  <HiddenSlides>0</HiddenSlides>
  <MMClips>10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50</vt:i4>
      </vt:variant>
    </vt:vector>
  </HeadingPairs>
  <TitlesOfParts>
    <vt:vector size="61" baseType="lpstr">
      <vt:lpstr>Arial</vt:lpstr>
      <vt:lpstr>Calibri</vt:lpstr>
      <vt:lpstr>Calibri Light</vt:lpstr>
      <vt:lpstr>Cambria Math</vt:lpstr>
      <vt:lpstr>Helvetica</vt:lpstr>
      <vt:lpstr>Helvetica Neue</vt:lpstr>
      <vt:lpstr>inherit</vt:lpstr>
      <vt:lpstr>Montserrat</vt:lpstr>
      <vt:lpstr>Open Sans</vt:lpstr>
      <vt:lpstr>Roboto</vt:lpstr>
      <vt:lpstr>Office Theme</vt:lpstr>
      <vt:lpstr>Attention</vt:lpstr>
      <vt:lpstr>Sequence to Sequence Model</vt:lpstr>
      <vt:lpstr>Neural Machine Translation</vt:lpstr>
      <vt:lpstr>Looking Under The Hood</vt:lpstr>
      <vt:lpstr>Machine Translation</vt:lpstr>
      <vt:lpstr>Context-Vector and Word-embedding</vt:lpstr>
      <vt:lpstr>RNN- glance</vt:lpstr>
      <vt:lpstr>Neural machine Translation</vt:lpstr>
      <vt:lpstr>Neural machine Translation</vt:lpstr>
      <vt:lpstr>Bottleneck</vt:lpstr>
      <vt:lpstr>Attention</vt:lpstr>
      <vt:lpstr>Attention Process</vt:lpstr>
      <vt:lpstr>Attention Process</vt:lpstr>
      <vt:lpstr>Illustrated Transformer https://jalammar.github.io/illustrated-transformer/</vt:lpstr>
      <vt:lpstr>Transformer</vt:lpstr>
      <vt:lpstr>Encoder</vt:lpstr>
      <vt:lpstr>Attention </vt:lpstr>
      <vt:lpstr>Self Attention</vt:lpstr>
      <vt:lpstr>Self-Attention</vt:lpstr>
      <vt:lpstr>Self Attention</vt:lpstr>
      <vt:lpstr>Self_Attention</vt:lpstr>
      <vt:lpstr>Matrix Calculation for Self Attention</vt:lpstr>
      <vt:lpstr>Multi-Headed Attention</vt:lpstr>
      <vt:lpstr>Multi-Headed Attention</vt:lpstr>
      <vt:lpstr>PowerPoint Presentation</vt:lpstr>
      <vt:lpstr>What Multi-heads doing </vt:lpstr>
      <vt:lpstr> Order of The Sequence -Positional Encoding  </vt:lpstr>
      <vt:lpstr>Residuals</vt:lpstr>
      <vt:lpstr>PowerPoint Presentation</vt:lpstr>
      <vt:lpstr>Encoder-Decoder</vt:lpstr>
      <vt:lpstr>Decoder</vt:lpstr>
      <vt:lpstr>Decoder</vt:lpstr>
      <vt:lpstr>Final Layer</vt:lpstr>
      <vt:lpstr>BERT</vt:lpstr>
      <vt:lpstr>Sentence Classification</vt:lpstr>
      <vt:lpstr>BERT</vt:lpstr>
      <vt:lpstr>BERT-Inputs</vt:lpstr>
      <vt:lpstr>BERT_outputs</vt:lpstr>
      <vt:lpstr>PowerPoint Presentation</vt:lpstr>
      <vt:lpstr>PowerPoint Presentation</vt:lpstr>
      <vt:lpstr>Attention </vt:lpstr>
      <vt:lpstr>Generalized Self Attention </vt:lpstr>
      <vt:lpstr>Attention Score- Step 1 - Projection</vt:lpstr>
      <vt:lpstr>Attention Score- Step 1 - Projection</vt:lpstr>
      <vt:lpstr>Attention Score</vt:lpstr>
      <vt:lpstr>Value Vector Information selection </vt:lpstr>
      <vt:lpstr>Back to input space</vt:lpstr>
      <vt:lpstr>Recombining Heads</vt:lpstr>
      <vt:lpstr>Residual</vt:lpstr>
      <vt:lpstr>Full Equation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Attention</dc:title>
  <dc:creator>Abdul Samad</dc:creator>
  <cp:lastModifiedBy>Abdul</cp:lastModifiedBy>
  <cp:revision>55</cp:revision>
  <dcterms:created xsi:type="dcterms:W3CDTF">2022-10-13T04:47:01Z</dcterms:created>
  <dcterms:modified xsi:type="dcterms:W3CDTF">2022-11-24T09:22:46Z</dcterms:modified>
</cp:coreProperties>
</file>